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jpeg" ContentType="image/jpeg"/>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170.000 tareas disponibles (hoy)</a:t>
            </a:r>
          </a:p>
          <a:p>
            <a:pPr/>
            <a:r>
              <a:t>30.000 nuevas tareas por día</a:t>
            </a:r>
          </a:p>
          <a:p>
            <a:pPr/>
            <a:r>
              <a:t>4.000 tareas completas por día</a:t>
            </a:r>
          </a:p>
          <a:p>
            <a:pPr/>
            <a:r>
              <a:t>Entre $50M-$100M de trabajo al año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lvl1pPr>
              <a:defRPr sz="1600"/>
            </a:lvl1pPr>
          </a:lstStyle>
          <a:p>
            <a:pPr/>
            <a:r>
              <a:t>En los proyectos virtuales orientados a la ciencia, todas las actividades del proyecto son mediadas por las TIC, sin elementos físicos de ningún tipo, diferenciándolos de los proyectos de investigación en el que los lugares físicos de la participación de voluntarios también era importante. Si bien estos proyectos comparten su orientación hacia los objetivos con los proyectos de investigación, sus características comunes son bastante distinto de todos los otros grupos de proyectos, y que representan un tipo de proyecto que no ha sido examinada en tipologías previas de ciencia ciudadana. Los proyectos de la muestra proceden de los campos de la astronomía, la paleontología y la proteómica, una rama de la microbiología que se centra en las estructuras de proteínas. Además, se clasificaron los diversos proyectos de psicología que figuran en el sitio web de la Ciencia para los ciudadanos, pero encontramos que no se ajustan a la definición de la ciencia de los ciudadanos debido a su participación como sujeto generalmente no se considera colaboración en la investigación. En la mayoría de los demás aspectos, sin embargo, las características de los proyectos de psicología fueron congruentes con los proyectos virtuales, lo que sugiere que sus puntos en común pueden estar relacionados con la influencia de la virtualidad en la participación.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lvl1pPr>
              <a:defRPr sz="1600"/>
            </a:lvl1pPr>
          </a:lstStyle>
          <a:p>
            <a:pPr/>
            <a:r>
              <a:t>Los proyectos de educación en esta tipología hacen educación y alcance los objetivos primarios, todos los cuales incluyen aspectos relevantes del lugar. Los proyectos que se ajustan a esta definición podría subdividirse aún más por el foco en: aprendizaje informal vs aprendizaje formal. Como todos los miembros de esta agrupación son explícitamente orientados a la educación, estos proporcionan recursos informales de aprendizaje, en los cuales la mayoría de los proyectos también ofrece materiales curriculares formales. Además, varios proyectos han diseñado tareas que permiten experiencias de aprendizaje acumulativo, una característica compartida con una serie de los proyectos de investigación.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[url=https://flic.kr/p/9B9HN3]Bee eggs[/url] by Jordan Schwartz, en Flickr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En esta definición aparecen la idea de Ciudadano Científico , y de la tarea que hay que resolver y de la complejidad de la tarea.</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Los cient ́ıficos acade ́micos son los encargados de plantear la pregunta cient ́ıfica y organizar parte de la estructura del proyecto de ciencia ciudadana. Los proyectos de ciencia ciudadana son sumamente u ́tiles para plantear preguntas que requieren un gran alcance espacio temporal [9]. Los cient ́ıficos acade ́micos trabajan en conjunto con los disen ̃adores del proyecto de ciencia ciudadana para que la pregunta cient ́ıfica pueda plantearse en te ́rminos accesibles y comprensibles por un voluntario que no posee necesariamente una formacio ́n acade ́mica especifica. Por ejemplo, es ma ́s fa ́cil consultar por la cantidad de huevos que una persona visualiza en la foto de un nido de aves, que preguntar el indice de reproduccio ́n que posee una especie de aves. Por otro lado, los cient ́ıficos acade ́micos requieren que la informacio ́n generada por los voluntarios requiere ciertos niveles de calidad para que puedan ser incluidos en los protocolos y procesos cient ́ıficos.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Los ciudadanos cient ́ıficos son voluntarios que no requieren de una instruccio ́n acade ́mica previa para colaborar en los proyectos de ciencia ciudadana. Ellos son de suma importancia para la realicacio ́n de este tipo de proyectos cient ́ıficos. Los mismos se involucran en los proyectos cient ́ıficos donando parte de su tiempo y recursos [12], [5], sumamente valiosos para que contribuir a la base de conocimiento cient ́ıfico. Los voluntarios si sienten motivados a sumarse a los proyectos de ciencia por empat ́ıa con los temas de estudio o las instituciones involucradas como as ́ı tambie ́n para ayudar en una buena causa. Tambie ́n se sienten motivados por razones ligadas 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[url=https://flic.kr/p/9Rmsee]Science! by ultrakickgirl, en Flickr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lvl1pPr>
              <a:defRPr sz="1600"/>
            </a:lvl1pPr>
          </a:lstStyle>
          <a:p>
            <a:pPr/>
            <a:r>
              <a:t>Los proyectos de ciencia ciudadana orientados a la acción motivan la intervención en preocupaciones locales, utilizando la investigación científica para dar soporte a las agendas civiles. En su esencia, la mayoría de los proyectos de acción emplean enfoques de investigación-acción participativa, pero a diferencia de las investigaciones más publicadas, el uso de estos métodos desde las bases o "de abajo hacia arriba" son los más comunes. Estos proyectos no son concebidos o planeados por científicos, sino por los ciudadanos, y por lo general implican un compromiso a largo plazo en los problemas ambientales locales para los que las actividades orientados a la ciencia están íntimamente vinculados con el mundo físico.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lvl1pPr>
              <a:defRPr sz="1600"/>
            </a:lvl1pPr>
          </a:lstStyle>
          <a:p>
            <a:pPr/>
            <a:r>
              <a:t>Estos proyecto apoyan la conservación de custodia y gestión de los recursos naturales, principalmente en el área de la ecología; se involucran los ciudadanos como una cuestión de practicidad y la divulgación. Al igual que los proyectos de acción, que están fuertemente arraigados en su lugar, la participación de voluntarios se centra en las actividades de recolección de datos. La mayoría de los proyectos de conservación incluyen metas educativas explícitas o contenidos; las únicas excepciones en nuestra muestra fueron los proyectos actualmente en una fase piloto de desarrollo. Estos proyectos tienden a ser de alcance regional, que puede ser un reflejo de sus objetivos y los retos asociados con las asociaciones de colaboración complejas, ya que todos estos proyectos tienen afiliaciones con las agencias estatales o federales más grandes.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lvl1pPr>
              <a:defRPr sz="1600"/>
            </a:lvl1pPr>
          </a:lstStyle>
          <a:p>
            <a:pPr/>
            <a:r>
              <a:t>Los proyectos de investigación se centran en los objetivos de investigación científica que requieren la recopilación de datos del medio físico; estos proyectos se adaptan mejor a la definición de ciencia ciudadana de [1]. Si bien la educación no siempre es un objetivo explícito, es con frecuencia un propósito muy valioso, pero no declarada, y los proyectos de investigación a menudo proporcionan materiales educativos o incluir estructuras de acción que apoya el aprendizaje continuo. Estos proyectos van desde la regional hasta internacional en su alcance, y pueden alcanzar escalas muy grandes de participación: dos proyectos que evaluamos comprometemos a decenas de miles de participantes y recibir millones de observaciones anuales. La mayoría de estos proyectos se centran en la investigación biológica, pero nuestra muestra también incluye proyectos en materia de meteorología y climatología.</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y subtítulo">
    <p:spTree>
      <p:nvGrpSpPr>
        <p:cNvPr id="1" name=""/>
        <p:cNvGrpSpPr/>
        <p:nvPr/>
      </p:nvGrpSpPr>
      <p:grpSpPr>
        <a:xfrm>
          <a:off x="0" y="0"/>
          <a:ext cx="0" cy="0"/>
          <a:chOff x="0" y="0"/>
          <a:chExt cx="0" cy="0"/>
        </a:xfrm>
      </p:grpSpPr>
      <p:sp>
        <p:nvSpPr>
          <p:cNvPr id="11" name="Línea"/>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exto del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del título</a:t>
            </a:r>
          </a:p>
        </p:txBody>
      </p:sp>
      <p:sp>
        <p:nvSpPr>
          <p:cNvPr id="13" name="Nivel de texto 1…"/>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228600" algn="ctr">
              <a:lnSpc>
                <a:spcPct val="70000"/>
              </a:lnSpc>
              <a:spcBef>
                <a:spcPts val="0"/>
              </a:spcBef>
              <a:buSzTx/>
              <a:buFontTx/>
              <a:buNone/>
              <a:defRPr i="1" sz="4800">
                <a:solidFill>
                  <a:srgbClr val="747676"/>
                </a:solidFill>
              </a:defRPr>
            </a:lvl2pPr>
            <a:lvl3pPr marL="0" indent="457200" algn="ctr">
              <a:lnSpc>
                <a:spcPct val="70000"/>
              </a:lnSpc>
              <a:spcBef>
                <a:spcPts val="0"/>
              </a:spcBef>
              <a:buSzTx/>
              <a:buFontTx/>
              <a:buNone/>
              <a:defRPr i="1" sz="4800">
                <a:solidFill>
                  <a:srgbClr val="747676"/>
                </a:solidFill>
              </a:defRPr>
            </a:lvl3pPr>
            <a:lvl4pPr marL="0" indent="685800" algn="ctr">
              <a:lnSpc>
                <a:spcPct val="70000"/>
              </a:lnSpc>
              <a:spcBef>
                <a:spcPts val="0"/>
              </a:spcBef>
              <a:buSzTx/>
              <a:buFontTx/>
              <a:buNone/>
              <a:defRPr i="1" sz="4800">
                <a:solidFill>
                  <a:srgbClr val="747676"/>
                </a:solidFill>
              </a:defRPr>
            </a:lvl4pPr>
            <a:lvl5pPr marL="0" indent="914400" algn="ctr">
              <a:lnSpc>
                <a:spcPct val="70000"/>
              </a:lnSpc>
              <a:spcBef>
                <a:spcPts val="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14" name="Número de diapositiva"/>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02" name="Escribir una cita aquí"/>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Escribir una cita aquí</a:t>
            </a:r>
          </a:p>
        </p:txBody>
      </p:sp>
      <p:sp>
        <p:nvSpPr>
          <p:cNvPr id="103" name="-Juan López"/>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-Juan López</a:t>
            </a:r>
          </a:p>
        </p:txBody>
      </p:sp>
      <p:sp>
        <p:nvSpPr>
          <p:cNvPr id="10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11" name="Imagen"/>
          <p:cNvSpPr/>
          <p:nvPr>
            <p:ph type="pic" idx="13"/>
          </p:nvPr>
        </p:nvSpPr>
        <p:spPr>
          <a:xfrm>
            <a:off x="0" y="0"/>
            <a:ext cx="13004800" cy="9753600"/>
          </a:xfrm>
          <a:prstGeom prst="rect">
            <a:avLst/>
          </a:prstGeom>
        </p:spPr>
        <p:txBody>
          <a:bodyPr lIns="91439" tIns="45719" rIns="91439" bIns="45719">
            <a:noAutofit/>
          </a:bodyPr>
          <a:lstStyle/>
          <a:p>
            <a:pPr/>
          </a:p>
        </p:txBody>
      </p:sp>
      <p:sp>
        <p:nvSpPr>
          <p:cNvPr id="112" name="Número de diapositiva"/>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
        <p:nvSpPr>
          <p:cNvPr id="11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horizontal)">
    <p:spTree>
      <p:nvGrpSpPr>
        <p:cNvPr id="1" name=""/>
        <p:cNvGrpSpPr/>
        <p:nvPr/>
      </p:nvGrpSpPr>
      <p:grpSpPr>
        <a:xfrm>
          <a:off x="0" y="0"/>
          <a:ext cx="0" cy="0"/>
          <a:chOff x="0" y="0"/>
          <a:chExt cx="0" cy="0"/>
        </a:xfrm>
      </p:grpSpPr>
      <p:sp>
        <p:nvSpPr>
          <p:cNvPr id="21" name="Imagen"/>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Rectángulo"/>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ínea"/>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exto del título"/>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Texto del título</a:t>
            </a:r>
          </a:p>
        </p:txBody>
      </p:sp>
      <p:sp>
        <p:nvSpPr>
          <p:cNvPr id="25" name="Nivel de texto 1…"/>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26" name="Número de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centro)">
    <p:spTree>
      <p:nvGrpSpPr>
        <p:cNvPr id="1" name=""/>
        <p:cNvGrpSpPr/>
        <p:nvPr/>
      </p:nvGrpSpPr>
      <p:grpSpPr>
        <a:xfrm>
          <a:off x="0" y="0"/>
          <a:ext cx="0" cy="0"/>
          <a:chOff x="0" y="0"/>
          <a:chExt cx="0" cy="0"/>
        </a:xfrm>
      </p:grpSpPr>
      <p:sp>
        <p:nvSpPr>
          <p:cNvPr id="33" name="Texto del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del título</a:t>
            </a:r>
          </a:p>
        </p:txBody>
      </p:sp>
      <p:sp>
        <p:nvSpPr>
          <p:cNvPr id="34" name="Número de diapositiva"/>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vertical)">
    <p:spTree>
      <p:nvGrpSpPr>
        <p:cNvPr id="1" name=""/>
        <p:cNvGrpSpPr/>
        <p:nvPr/>
      </p:nvGrpSpPr>
      <p:grpSpPr>
        <a:xfrm>
          <a:off x="0" y="0"/>
          <a:ext cx="0" cy="0"/>
          <a:chOff x="0" y="0"/>
          <a:chExt cx="0" cy="0"/>
        </a:xfrm>
      </p:grpSpPr>
      <p:sp>
        <p:nvSpPr>
          <p:cNvPr id="41" name="Imagen"/>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2" name="Línea"/>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Texto del título"/>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Texto del título</a:t>
            </a:r>
          </a:p>
        </p:txBody>
      </p:sp>
      <p:sp>
        <p:nvSpPr>
          <p:cNvPr id="44" name="Nivel de texto 1…"/>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45" name="Número de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arriba)">
    <p:spTree>
      <p:nvGrpSpPr>
        <p:cNvPr id="1" name=""/>
        <p:cNvGrpSpPr/>
        <p:nvPr/>
      </p:nvGrpSpPr>
      <p:grpSpPr>
        <a:xfrm>
          <a:off x="0" y="0"/>
          <a:ext cx="0" cy="0"/>
          <a:chOff x="0" y="0"/>
          <a:chExt cx="0" cy="0"/>
        </a:xfrm>
      </p:grpSpPr>
      <p:sp>
        <p:nvSpPr>
          <p:cNvPr id="52" name="Lí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Texto del título"/>
          <p:cNvSpPr txBox="1"/>
          <p:nvPr>
            <p:ph type="title"/>
          </p:nvPr>
        </p:nvSpPr>
        <p:spPr>
          <a:prstGeom prst="rect">
            <a:avLst/>
          </a:prstGeom>
        </p:spPr>
        <p:txBody>
          <a:bodyPr/>
          <a:lstStyle/>
          <a:p>
            <a:pPr/>
            <a:r>
              <a:t>Texto del título</a:t>
            </a:r>
          </a:p>
        </p:txBody>
      </p:sp>
      <p:sp>
        <p:nvSpPr>
          <p:cNvPr id="5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y viñetas">
    <p:spTree>
      <p:nvGrpSpPr>
        <p:cNvPr id="1" name=""/>
        <p:cNvGrpSpPr/>
        <p:nvPr/>
      </p:nvGrpSpPr>
      <p:grpSpPr>
        <a:xfrm>
          <a:off x="0" y="0"/>
          <a:ext cx="0" cy="0"/>
          <a:chOff x="0" y="0"/>
          <a:chExt cx="0" cy="0"/>
        </a:xfrm>
      </p:grpSpPr>
      <p:sp>
        <p:nvSpPr>
          <p:cNvPr id="61" name="Lí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Texto del título"/>
          <p:cNvSpPr txBox="1"/>
          <p:nvPr>
            <p:ph type="title"/>
          </p:nvPr>
        </p:nvSpPr>
        <p:spPr>
          <a:prstGeom prst="rect">
            <a:avLst/>
          </a:prstGeom>
        </p:spPr>
        <p:txBody>
          <a:bodyPr/>
          <a:lstStyle/>
          <a:p>
            <a:pPr/>
            <a:r>
              <a:t>Texto del título</a:t>
            </a:r>
          </a:p>
        </p:txBody>
      </p:sp>
      <p:sp>
        <p:nvSpPr>
          <p:cNvPr id="63"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6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viñetas y foto">
    <p:spTree>
      <p:nvGrpSpPr>
        <p:cNvPr id="1" name=""/>
        <p:cNvGrpSpPr/>
        <p:nvPr/>
      </p:nvGrpSpPr>
      <p:grpSpPr>
        <a:xfrm>
          <a:off x="0" y="0"/>
          <a:ext cx="0" cy="0"/>
          <a:chOff x="0" y="0"/>
          <a:chExt cx="0" cy="0"/>
        </a:xfrm>
      </p:grpSpPr>
      <p:sp>
        <p:nvSpPr>
          <p:cNvPr id="71" name="Imagen"/>
          <p:cNvSpPr/>
          <p:nvPr>
            <p:ph type="pic" idx="13"/>
          </p:nvPr>
        </p:nvSpPr>
        <p:spPr>
          <a:xfrm>
            <a:off x="0" y="0"/>
            <a:ext cx="6438900" cy="9753600"/>
          </a:xfrm>
          <a:prstGeom prst="rect">
            <a:avLst/>
          </a:prstGeom>
        </p:spPr>
        <p:txBody>
          <a:bodyPr lIns="91439" tIns="45719" rIns="91439" bIns="45719">
            <a:noAutofit/>
          </a:bodyPr>
          <a:lstStyle/>
          <a:p>
            <a:pPr/>
          </a:p>
        </p:txBody>
      </p:sp>
      <p:sp>
        <p:nvSpPr>
          <p:cNvPr id="72" name="Línea"/>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Texto del título"/>
          <p:cNvSpPr txBox="1"/>
          <p:nvPr>
            <p:ph type="title"/>
          </p:nvPr>
        </p:nvSpPr>
        <p:spPr>
          <a:xfrm>
            <a:off x="7023100" y="723900"/>
            <a:ext cx="5397500" cy="723900"/>
          </a:xfrm>
          <a:prstGeom prst="rect">
            <a:avLst/>
          </a:prstGeom>
        </p:spPr>
        <p:txBody>
          <a:bodyPr/>
          <a:lstStyle/>
          <a:p>
            <a:pPr/>
            <a:r>
              <a:t>Texto del título</a:t>
            </a:r>
          </a:p>
        </p:txBody>
      </p:sp>
      <p:sp>
        <p:nvSpPr>
          <p:cNvPr id="74" name="Nivel de texto 1…"/>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Nivel de texto 1</a:t>
            </a:r>
          </a:p>
          <a:p>
            <a:pPr lvl="1"/>
            <a:r>
              <a:t>Nivel de texto 2</a:t>
            </a:r>
          </a:p>
          <a:p>
            <a:pPr lvl="2"/>
            <a:r>
              <a:t>Nivel de texto 3</a:t>
            </a:r>
          </a:p>
          <a:p>
            <a:pPr lvl="3"/>
            <a:r>
              <a:t>Nivel de texto 4</a:t>
            </a:r>
          </a:p>
          <a:p>
            <a:pPr lvl="4"/>
            <a:r>
              <a:t>Nivel de texto 5</a:t>
            </a:r>
          </a:p>
        </p:txBody>
      </p:sp>
      <p:sp>
        <p:nvSpPr>
          <p:cNvPr id="7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Viñetas">
    <p:spTree>
      <p:nvGrpSpPr>
        <p:cNvPr id="1" name=""/>
        <p:cNvGrpSpPr/>
        <p:nvPr/>
      </p:nvGrpSpPr>
      <p:grpSpPr>
        <a:xfrm>
          <a:off x="0" y="0"/>
          <a:ext cx="0" cy="0"/>
          <a:chOff x="0" y="0"/>
          <a:chExt cx="0" cy="0"/>
        </a:xfrm>
      </p:grpSpPr>
      <p:sp>
        <p:nvSpPr>
          <p:cNvPr id="82"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8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fotos">
    <p:spTree>
      <p:nvGrpSpPr>
        <p:cNvPr id="1" name=""/>
        <p:cNvGrpSpPr/>
        <p:nvPr/>
      </p:nvGrpSpPr>
      <p:grpSpPr>
        <a:xfrm>
          <a:off x="0" y="0"/>
          <a:ext cx="0" cy="0"/>
          <a:chOff x="0" y="0"/>
          <a:chExt cx="0" cy="0"/>
        </a:xfrm>
      </p:grpSpPr>
      <p:sp>
        <p:nvSpPr>
          <p:cNvPr id="90" name="Imagen"/>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91" name="Imagen"/>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92" name="Imagen"/>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93" name="Nivel de texto 1…"/>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lvl1pPr>
            <a:lvl2pPr marL="0" indent="228600">
              <a:spcBef>
                <a:spcPts val="1400"/>
              </a:spcBef>
              <a:buSzTx/>
              <a:buFontTx/>
              <a:buNone/>
              <a:defRPr i="1" spc="28" sz="2800"/>
            </a:lvl2pPr>
            <a:lvl3pPr marL="0" indent="457200">
              <a:spcBef>
                <a:spcPts val="1400"/>
              </a:spcBef>
              <a:buSzTx/>
              <a:buFontTx/>
              <a:buNone/>
              <a:defRPr i="1" spc="28" sz="2800"/>
            </a:lvl3pPr>
            <a:lvl4pPr marL="0" indent="685800">
              <a:spcBef>
                <a:spcPts val="1400"/>
              </a:spcBef>
              <a:buSzTx/>
              <a:buFontTx/>
              <a:buNone/>
              <a:defRPr i="1" spc="28" sz="2800"/>
            </a:lvl4pPr>
            <a:lvl5pPr marL="0" indent="914400">
              <a:spcBef>
                <a:spcPts val="1400"/>
              </a:spcBef>
              <a:buSzTx/>
              <a:buFontTx/>
              <a:buNone/>
              <a:defRPr i="1" spc="28" sz="2800"/>
            </a:lvl5pPr>
          </a:lstStyle>
          <a:p>
            <a:pPr/>
            <a:r>
              <a:t>Nivel de texto 1</a:t>
            </a:r>
          </a:p>
          <a:p>
            <a:pPr lvl="1"/>
            <a:r>
              <a:t>Nivel de texto 2</a:t>
            </a:r>
          </a:p>
          <a:p>
            <a:pPr lvl="2"/>
            <a:r>
              <a:t>Nivel de texto 3</a:t>
            </a:r>
          </a:p>
          <a:p>
            <a:pPr lvl="3"/>
            <a:r>
              <a:t>Nivel de texto 4</a:t>
            </a:r>
          </a:p>
          <a:p>
            <a:pPr lvl="4"/>
            <a:r>
              <a:t>Nivel de texto 5</a:t>
            </a:r>
          </a:p>
        </p:txBody>
      </p:sp>
      <p:sp>
        <p:nvSpPr>
          <p:cNvPr id="9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del título</a:t>
            </a:r>
          </a:p>
        </p:txBody>
      </p:sp>
      <p:sp>
        <p:nvSpPr>
          <p:cNvPr id="3" name="Nivel de texto 1…"/>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dx.doi.org/10.1890/110236"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cience.sciencemag.org/content/308/5727/1402"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hyperlink" Target="https://www.zooniverse.org/projects/adrianevans/fossil-finder/"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tif"/><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hyperlink" Target="http://chilecientifico.cl"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s://www.shakespearesworld.org/"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tif"/><Relationship Id="rId4" Type="http://schemas.openxmlformats.org/officeDocument/2006/relationships/image" Target="../media/image9.jpeg"/><Relationship Id="rId5" Type="http://schemas.openxmlformats.org/officeDocument/2006/relationships/image" Target="../media/image12.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Relationship Id="rId3" Type="http://schemas.openxmlformats.org/officeDocument/2006/relationships/image" Target="../media/image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9" name="Ciencia ciudadana"/>
          <p:cNvSpPr txBox="1"/>
          <p:nvPr>
            <p:ph type="ctrTitle"/>
          </p:nvPr>
        </p:nvSpPr>
        <p:spPr>
          <a:prstGeom prst="rect">
            <a:avLst/>
          </a:prstGeom>
        </p:spPr>
        <p:txBody>
          <a:bodyPr/>
          <a:lstStyle/>
          <a:p>
            <a:pPr/>
            <a:r>
              <a:t>Ciencia ciudadana</a:t>
            </a:r>
          </a:p>
        </p:txBody>
      </p:sp>
      <p:sp>
        <p:nvSpPr>
          <p:cNvPr id="130" name="PhD. Alejandro Fernandez - PhD. Diego Torres"/>
          <p:cNvSpPr txBox="1"/>
          <p:nvPr>
            <p:ph type="subTitle" sz="half" idx="1"/>
          </p:nvPr>
        </p:nvSpPr>
        <p:spPr>
          <a:prstGeom prst="rect">
            <a:avLst/>
          </a:prstGeom>
        </p:spPr>
        <p:txBody>
          <a:bodyPr/>
          <a:lstStyle/>
          <a:p>
            <a:pPr/>
            <a:r>
              <a:t>PhD. Alejandro Fernandez - </a:t>
            </a:r>
            <a:r>
              <a:rPr u="sng"/>
              <a:t>PhD. Diego Torres</a:t>
            </a:r>
          </a:p>
        </p:txBody>
      </p:sp>
      <p:pic>
        <p:nvPicPr>
          <p:cNvPr id="131" name="88x31.png" descr="88x31.png"/>
          <p:cNvPicPr>
            <a:picLocks noChangeAspect="1"/>
          </p:cNvPicPr>
          <p:nvPr/>
        </p:nvPicPr>
        <p:blipFill>
          <a:blip r:embed="rId2">
            <a:extLst/>
          </a:blip>
          <a:stretch>
            <a:fillRect/>
          </a:stretch>
        </p:blipFill>
        <p:spPr>
          <a:xfrm>
            <a:off x="5771455" y="7283427"/>
            <a:ext cx="2295116" cy="80850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0"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1" name="Objetivos: Poder responder a las siguientes preguntas"/>
          <p:cNvSpPr txBox="1"/>
          <p:nvPr>
            <p:ph type="title"/>
          </p:nvPr>
        </p:nvSpPr>
        <p:spPr>
          <a:prstGeom prst="rect">
            <a:avLst/>
          </a:prstGeom>
        </p:spPr>
        <p:txBody>
          <a:bodyPr/>
          <a:lstStyle>
            <a:lvl1pPr defTabSz="537463">
              <a:spcBef>
                <a:spcPts val="2100"/>
              </a:spcBef>
              <a:defRPr sz="4784"/>
            </a:lvl1pPr>
          </a:lstStyle>
          <a:p>
            <a:pPr/>
            <a:r>
              <a:t>Objetivos: Poder responder a las siguientes preguntas</a:t>
            </a:r>
          </a:p>
        </p:txBody>
      </p:sp>
      <p:sp>
        <p:nvSpPr>
          <p:cNvPr id="182" name="¿Qué es la ciencia ciudadana?…"/>
          <p:cNvSpPr txBox="1"/>
          <p:nvPr>
            <p:ph type="body" idx="1"/>
          </p:nvPr>
        </p:nvSpPr>
        <p:spPr>
          <a:prstGeom prst="rect">
            <a:avLst/>
          </a:prstGeom>
        </p:spPr>
        <p:txBody>
          <a:bodyPr/>
          <a:lstStyle/>
          <a:p>
            <a:pPr marL="404113" indent="-404113" defTabSz="502412">
              <a:spcBef>
                <a:spcPts val="1500"/>
              </a:spcBef>
              <a:defRPr sz="2752"/>
            </a:pPr>
            <a:r>
              <a:t>¿Qué es la ciencia ciudadana?</a:t>
            </a:r>
          </a:p>
          <a:p>
            <a:pPr marL="404113" indent="-404113" defTabSz="502412">
              <a:spcBef>
                <a:spcPts val="1500"/>
              </a:spcBef>
              <a:defRPr sz="2752"/>
            </a:pPr>
            <a:r>
              <a:t>¿Qué pueden hacer los voluntarios en un proyecto de ciencia ciudadana?</a:t>
            </a:r>
          </a:p>
          <a:p>
            <a:pPr marL="404113" indent="-404113" defTabSz="502412">
              <a:spcBef>
                <a:spcPts val="1500"/>
              </a:spcBef>
              <a:defRPr sz="2752"/>
            </a:pPr>
            <a:r>
              <a:t>¿Por qué un científico necesita voluntarios?</a:t>
            </a:r>
          </a:p>
          <a:p>
            <a:pPr marL="404113" indent="-404113" defTabSz="502412">
              <a:spcBef>
                <a:spcPts val="1500"/>
              </a:spcBef>
              <a:defRPr sz="2752"/>
            </a:pPr>
            <a:r>
              <a:t>¿Que implica definir un proyecto de ciencia ciudadana?</a:t>
            </a:r>
          </a:p>
          <a:p>
            <a:pPr marL="404113" indent="-404113" defTabSz="502412">
              <a:spcBef>
                <a:spcPts val="1500"/>
              </a:spcBef>
              <a:defRPr sz="2752"/>
            </a:pPr>
            <a:r>
              <a:t>Calidad: ¿Son útiles los datos que se generan a partir de los proyectos de ciencia ciudadana?</a:t>
            </a:r>
          </a:p>
          <a:p>
            <a:pPr marL="404113" indent="-404113" defTabSz="502412">
              <a:spcBef>
                <a:spcPts val="1500"/>
              </a:spcBef>
              <a:defRPr sz="2752"/>
            </a:pPr>
            <a:r>
              <a:t>¿en que áreas de investigación hay proyectos de ciencia ciudadana</a:t>
            </a:r>
          </a:p>
          <a:p>
            <a:pPr lvl="1" marL="808227" indent="-404113" defTabSz="502412">
              <a:spcBef>
                <a:spcPts val="1500"/>
              </a:spcBef>
              <a:defRPr sz="2752"/>
            </a:pPr>
            <a:r>
              <a:t>¿Qué tipos de proyectos de ciencia ciudadana existen?</a:t>
            </a:r>
          </a:p>
          <a:p>
            <a:pPr marL="404113" indent="-404113" defTabSz="502412">
              <a:spcBef>
                <a:spcPts val="1500"/>
              </a:spcBef>
              <a:defRPr sz="2752"/>
            </a:pPr>
            <a:r>
              <a:t>	¿qué ganan los voluntarios al participar?</a:t>
            </a:r>
          </a:p>
          <a:p>
            <a:pPr marL="404113" indent="-404113" defTabSz="502412">
              <a:spcBef>
                <a:spcPts val="1500"/>
              </a:spcBef>
              <a:defRPr sz="2752"/>
            </a:pPr>
            <a:r>
              <a:t>	¿qué motiva a los voluntarios a participar?</a:t>
            </a:r>
          </a:p>
          <a:p>
            <a:pPr marL="404113" indent="-404113" defTabSz="502412">
              <a:spcBef>
                <a:spcPts val="1500"/>
              </a:spcBef>
              <a:defRPr sz="2752"/>
            </a:pPr>
            <a:r>
              <a:t>	¿cuales son los proyectos mas conocidos?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 name="5648632994_52cdd5b8d4_z.jpg" descr="5648632994_52cdd5b8d4_z.jpg"/>
          <p:cNvPicPr>
            <a:picLocks noChangeAspect="1"/>
          </p:cNvPicPr>
          <p:nvPr>
            <p:ph type="pic" idx="13"/>
          </p:nvPr>
        </p:nvPicPr>
        <p:blipFill>
          <a:blip r:embed="rId3">
            <a:extLst/>
          </a:blip>
          <a:srcRect l="45555" t="0" r="9346" b="3015"/>
          <a:stretch>
            <a:fillRect/>
          </a:stretch>
        </p:blipFill>
        <p:spPr>
          <a:xfrm>
            <a:off x="7531100" y="5320"/>
            <a:ext cx="5473700" cy="9748280"/>
          </a:xfrm>
          <a:prstGeom prst="rect">
            <a:avLst/>
          </a:prstGeom>
        </p:spPr>
      </p:pic>
      <p:sp>
        <p:nvSpPr>
          <p:cNvPr id="185"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6" name="¿Qué es la ciencia ciudadana?"/>
          <p:cNvSpPr txBox="1"/>
          <p:nvPr>
            <p:ph type="title"/>
          </p:nvPr>
        </p:nvSpPr>
        <p:spPr>
          <a:prstGeom prst="rect">
            <a:avLst/>
          </a:prstGeom>
        </p:spPr>
        <p:txBody>
          <a:bodyPr/>
          <a:lstStyle/>
          <a:p>
            <a:pPr/>
            <a:r>
              <a:t>¿Qué es la ciencia ciudadana?</a:t>
            </a:r>
          </a:p>
        </p:txBody>
      </p:sp>
      <p:sp>
        <p:nvSpPr>
          <p:cNvPr id="187" name="Cuerpo"/>
          <p:cNvSpPr txBox="1"/>
          <p:nvPr>
            <p:ph type="body" sz="quarter" idx="1"/>
          </p:nvPr>
        </p:nvSpPr>
        <p:spPr>
          <a:prstGeom prst="rect">
            <a:avLst/>
          </a:prstGeom>
        </p:spPr>
        <p:txBody>
          <a:bodyPr/>
          <a:lstStyle/>
          <a:p>
            <a:pPr/>
          </a:p>
        </p:txBody>
      </p:sp>
      <p:sp>
        <p:nvSpPr>
          <p:cNvPr id="188" name="[url=https://flic.kr/p/9B9HN3]Bee eggs[/url] by Jordan Schwartz, en Flickr"/>
          <p:cNvSpPr txBox="1"/>
          <p:nvPr/>
        </p:nvSpPr>
        <p:spPr>
          <a:xfrm>
            <a:off x="123826" y="9254685"/>
            <a:ext cx="92780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0" sz="1700">
                <a:solidFill>
                  <a:srgbClr val="AA4831"/>
                </a:solidFill>
              </a:defRPr>
            </a:lvl1pPr>
          </a:lstStyle>
          <a:p>
            <a:pPr/>
            <a:r>
              <a:t>[url=https://flic.kr/p/9B9HN3]Bee eggs[/url] by Jordan Schwartz, en Flickr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Ciencia Ciudadana hace referencia a la participación de ciudadanos en tareas de investigación, sin que se requiera de estos una formación especial."/>
          <p:cNvSpPr txBox="1"/>
          <p:nvPr>
            <p:ph type="body" idx="13"/>
          </p:nvPr>
        </p:nvSpPr>
        <p:spPr>
          <a:xfrm>
            <a:off x="1943100" y="3870536"/>
            <a:ext cx="10490200" cy="4292601"/>
          </a:xfrm>
          <a:prstGeom prst="rect">
            <a:avLst/>
          </a:prstGeom>
        </p:spPr>
        <p:txBody>
          <a:bodyPr/>
          <a:lstStyle/>
          <a:p>
            <a:pPr/>
            <a:r>
              <a:t>Ciencia Ciudadana hace referencia a la participación de </a:t>
            </a:r>
            <a:r>
              <a:rPr b="1"/>
              <a:t>ciudadanos</a:t>
            </a:r>
            <a:r>
              <a:t> en </a:t>
            </a:r>
            <a:r>
              <a:rPr b="1"/>
              <a:t>tareas de investigación</a:t>
            </a:r>
            <a:r>
              <a:t>, sin que se requiera de estos una formación especial.</a:t>
            </a:r>
          </a:p>
        </p:txBody>
      </p:sp>
      <p:sp>
        <p:nvSpPr>
          <p:cNvPr id="193" name="Definiendo"/>
          <p:cNvSpPr txBox="1"/>
          <p:nvPr/>
        </p:nvSpPr>
        <p:spPr>
          <a:xfrm>
            <a:off x="3614648" y="300119"/>
            <a:ext cx="5775504" cy="1635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12100">
                <a:latin typeface="+mn-lt"/>
                <a:ea typeface="+mn-ea"/>
                <a:cs typeface="+mn-cs"/>
                <a:sym typeface="DIN Condensed"/>
              </a:defRPr>
            </a:lvl1pPr>
          </a:lstStyle>
          <a:p>
            <a:pPr/>
            <a:r>
              <a:t>Definiendo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La ciencia ciudadana es una actividad científica en la cual científicos no profesionales participan voluntariamente en la recolección, el análisis y la diseminación de datos de proyectos científicos."/>
          <p:cNvSpPr txBox="1"/>
          <p:nvPr>
            <p:ph type="body" idx="13"/>
          </p:nvPr>
        </p:nvSpPr>
        <p:spPr>
          <a:xfrm>
            <a:off x="1943100" y="2868190"/>
            <a:ext cx="10490200" cy="5130801"/>
          </a:xfrm>
          <a:prstGeom prst="rect">
            <a:avLst/>
          </a:prstGeom>
        </p:spPr>
        <p:txBody>
          <a:bodyPr/>
          <a:lstStyle/>
          <a:p>
            <a:pPr/>
            <a:r>
              <a:t>La ciencia ciudadana es una actividad científica en la cual científicos no profesionales participan voluntariamente en la recolección, el análisis y la diseminación de datos de proyectos científicos.</a:t>
            </a:r>
          </a:p>
        </p:txBody>
      </p:sp>
      <p:sp>
        <p:nvSpPr>
          <p:cNvPr id="198" name="S. Elwood et al."/>
          <p:cNvSpPr txBox="1"/>
          <p:nvPr>
            <p:ph type="body" idx="14"/>
          </p:nvPr>
        </p:nvSpPr>
        <p:spPr>
          <a:prstGeom prst="rect">
            <a:avLst/>
          </a:prstGeom>
        </p:spPr>
        <p:txBody>
          <a:bodyPr/>
          <a:lstStyle>
            <a:lvl1pPr marL="704850" indent="-704850">
              <a:buSzPct val="75000"/>
              <a:buFont typeface="Zapf Dingbats"/>
              <a:buChar char="-"/>
            </a:lvl1pPr>
          </a:lstStyle>
          <a:p>
            <a:pPr/>
            <a:r>
              <a:t>S. Elwood et al.</a:t>
            </a:r>
          </a:p>
        </p:txBody>
      </p:sp>
      <p:sp>
        <p:nvSpPr>
          <p:cNvPr id="199" name="S. Elwood, M. F. Goodchild, and D. Z. Sui, “Researching volunteered geographic information: Spatial data, geographic research, and new social practice,” Annals of the association of American geographers, vol. 102, no. 3, pp. 571–590, 2012."/>
          <p:cNvSpPr txBox="1"/>
          <p:nvPr/>
        </p:nvSpPr>
        <p:spPr>
          <a:xfrm>
            <a:off x="166094" y="8846026"/>
            <a:ext cx="1267261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9" sz="2000"/>
            </a:lvl1pPr>
          </a:lstStyle>
          <a:p>
            <a:pPr/>
            <a:r>
              <a:t>S. Elwood, M. F. Goodchild, and D. Z. Sui, “Researching volunteered geographic information: Spatial data, geographic research, and new social practice,” Annals of the association of American geographers, vol. 102, no. 3, pp. 571–590, 2012.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La ciencia ciudadana es una técnica de investigación la cual permite que voluntarios se involucren en actividades que se cuadran dentro del proceso científicos"/>
          <p:cNvSpPr txBox="1"/>
          <p:nvPr>
            <p:ph type="body" idx="13"/>
          </p:nvPr>
        </p:nvSpPr>
        <p:spPr>
          <a:xfrm>
            <a:off x="1943100" y="3407915"/>
            <a:ext cx="10490200" cy="4292601"/>
          </a:xfrm>
          <a:prstGeom prst="rect">
            <a:avLst/>
          </a:prstGeom>
        </p:spPr>
        <p:txBody>
          <a:bodyPr/>
          <a:lstStyle/>
          <a:p>
            <a:pPr/>
            <a:r>
              <a:t>La ciencia ciudadana es una técnica de investigación la cual permite que voluntarios se involucren en actividades que se cuadran dentro del proceso científicos</a:t>
            </a:r>
          </a:p>
        </p:txBody>
      </p:sp>
      <p:sp>
        <p:nvSpPr>
          <p:cNvPr id="202" name="-R. Bonney et al."/>
          <p:cNvSpPr txBox="1"/>
          <p:nvPr>
            <p:ph type="body" idx="14"/>
          </p:nvPr>
        </p:nvSpPr>
        <p:spPr>
          <a:prstGeom prst="rect">
            <a:avLst/>
          </a:prstGeom>
        </p:spPr>
        <p:txBody>
          <a:bodyPr/>
          <a:lstStyle/>
          <a:p>
            <a:pPr/>
            <a:r>
              <a:t>-R. Bonney et al.</a:t>
            </a:r>
          </a:p>
        </p:txBody>
      </p:sp>
      <p:sp>
        <p:nvSpPr>
          <p:cNvPr id="203" name="R. Bonney, C. B. Cooper, J. Dickinson, S. Kelling, T. Phillips, K. V. Rosenberg, and J. Shirk, “Citizen science: A developing tool for ex- panding science knowledge and scientific literacy,” BioScience, vol. 59, no. 11, pp. 977–984, 2009."/>
          <p:cNvSpPr txBox="1"/>
          <p:nvPr/>
        </p:nvSpPr>
        <p:spPr>
          <a:xfrm>
            <a:off x="308242" y="8961682"/>
            <a:ext cx="1258032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9" sz="2000"/>
            </a:lvl1pPr>
          </a:lstStyle>
          <a:p>
            <a:pPr/>
            <a:r>
              <a:t>R. Bonney, C. B. Cooper, J. Dickinson, S. Kelling, T. Phillips, K. V. Rosenberg, and J. Shirk, “Citizen science: A developing tool for ex- panding science knowledge and scientific literacy,” BioScience, vol. 59, no. 11, pp. 977–984, 2009.</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Participación pública en los esfuerzos de investigación organizada, en la cual cientos de miles de individuos (llamados ciudadanos científicos) alrededor del mundo deciden usar parte de su tiempo libre en participar en procesos científicos."/>
          <p:cNvSpPr txBox="1"/>
          <p:nvPr>
            <p:ph type="body" idx="13"/>
          </p:nvPr>
        </p:nvSpPr>
        <p:spPr>
          <a:xfrm>
            <a:off x="1943100" y="1114084"/>
            <a:ext cx="10490200" cy="5969001"/>
          </a:xfrm>
          <a:prstGeom prst="rect">
            <a:avLst/>
          </a:prstGeom>
        </p:spPr>
        <p:txBody>
          <a:bodyPr/>
          <a:lstStyle/>
          <a:p>
            <a:pPr/>
            <a:r>
              <a:t>Participación pública en los esfuerzos de investigación organizada, en la cual cientos de miles de individuos (llamados ciudadanos científicos) alrededor del mundo deciden usar parte de su tiempo libre en participar en procesos científicos.</a:t>
            </a:r>
          </a:p>
        </p:txBody>
      </p:sp>
      <p:sp>
        <p:nvSpPr>
          <p:cNvPr id="206" name="-J. L. Dickinson et al"/>
          <p:cNvSpPr txBox="1"/>
          <p:nvPr>
            <p:ph type="body" idx="14"/>
          </p:nvPr>
        </p:nvSpPr>
        <p:spPr>
          <a:prstGeom prst="rect">
            <a:avLst/>
          </a:prstGeom>
        </p:spPr>
        <p:txBody>
          <a:bodyPr/>
          <a:lstStyle/>
          <a:p>
            <a:pPr/>
            <a:r>
              <a:t>-J. L. Dickinson et al</a:t>
            </a:r>
          </a:p>
        </p:txBody>
      </p:sp>
      <p:sp>
        <p:nvSpPr>
          <p:cNvPr id="207" name="J. L. Dickinson, J. Shirk, D. Bonter, R. Bonney, R. L. Crain, J. Martin, T. Phillips, and K. Purcell, “The current state of citizen science as a tool for ecological research and public engagement,” Frontiers in Ecology and the Environment, vol. 10, no. 6, pp. 291–297, 2012. [Online]. Available: http://dx.doi.org/10.1890/110236"/>
          <p:cNvSpPr txBox="1"/>
          <p:nvPr/>
        </p:nvSpPr>
        <p:spPr>
          <a:xfrm>
            <a:off x="366070" y="9101382"/>
            <a:ext cx="126798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13" sz="1300"/>
            </a:pPr>
            <a:r>
              <a:t>J. L. Dickinson, J. Shirk, D. Bonter, R. Bonney, R. L. Crain, J. Martin, T. Phillips, and K. Purcell, “The current state of citizen science as a tool for ecological research and public engagement,” Frontiers in Ecology and the Environment, vol. 10, no. 6, pp. 291–297, 2012. [Online]. Available: </a:t>
            </a:r>
            <a:r>
              <a:rPr>
                <a:solidFill>
                  <a:srgbClr val="3266BB"/>
                </a:solidFill>
                <a:hlinkClick r:id="rId2" invalidUrl="" action="" tgtFrame="" tooltip="" history="1" highlightClick="0" endSnd="0"/>
              </a:rPr>
              <a:t>http://dx.doi.org/10.1890/110236</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Una técnica de investigación que alista al público para la recolección de información científica"/>
          <p:cNvSpPr txBox="1"/>
          <p:nvPr>
            <p:ph type="body" idx="13"/>
          </p:nvPr>
        </p:nvSpPr>
        <p:spPr>
          <a:xfrm>
            <a:off x="1943100" y="3427191"/>
            <a:ext cx="10490200" cy="2616201"/>
          </a:xfrm>
          <a:prstGeom prst="rect">
            <a:avLst/>
          </a:prstGeom>
        </p:spPr>
        <p:txBody>
          <a:bodyPr/>
          <a:lstStyle/>
          <a:p>
            <a:pPr/>
            <a:r>
              <a:t>Una técnica de investigación que alista al público para la recolección de información científica</a:t>
            </a:r>
          </a:p>
        </p:txBody>
      </p:sp>
      <p:sp>
        <p:nvSpPr>
          <p:cNvPr id="210" name="-Y. Bhattacharjee"/>
          <p:cNvSpPr txBox="1"/>
          <p:nvPr>
            <p:ph type="body" idx="14"/>
          </p:nvPr>
        </p:nvSpPr>
        <p:spPr>
          <a:xfrm>
            <a:off x="1943100" y="6307432"/>
            <a:ext cx="10490200" cy="939801"/>
          </a:xfrm>
          <a:prstGeom prst="rect">
            <a:avLst/>
          </a:prstGeom>
        </p:spPr>
        <p:txBody>
          <a:bodyPr/>
          <a:lstStyle/>
          <a:p>
            <a:pPr/>
            <a:r>
              <a:t>-Y. Bhattacharjee</a:t>
            </a:r>
          </a:p>
        </p:txBody>
      </p:sp>
      <p:sp>
        <p:nvSpPr>
          <p:cNvPr id="211" name="Y. Bhattacharjee, “Citizen scientists supplement work of cornell researchers,” Science, vol. 308, no. 5727, pp. 1402–1403, 2005. [Online]. Available: http://science.sciencemag.org/content/308/5727/1402"/>
          <p:cNvSpPr txBox="1"/>
          <p:nvPr/>
        </p:nvSpPr>
        <p:spPr>
          <a:xfrm>
            <a:off x="443174" y="8608014"/>
            <a:ext cx="124082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22" sz="2200"/>
            </a:pPr>
            <a:r>
              <a:t>Y. Bhattacharjee, “Citizen scientists supplement work of cornell researchers,” Science, vol. 308, no. 5727, pp. 1402–1403, 2005. [Online]. Available: </a:t>
            </a:r>
            <a:r>
              <a:rPr>
                <a:solidFill>
                  <a:srgbClr val="663366"/>
                </a:solidFill>
                <a:hlinkClick r:id="rId2" invalidUrl="" action="" tgtFrame="" tooltip="" history="1" highlightClick="0" endSnd="0"/>
              </a:rPr>
              <a:t>http://science.sciencemag.org/content/308/5727/1402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Citizen science describes the engagement of people in scientific processes who are not tied to institutions in that field of science. Participation can range from the short-term collection of data to the intensive use of leisure time in order to delve deeper into a research topic together with scientists and/or other volunteers."/>
          <p:cNvSpPr txBox="1"/>
          <p:nvPr>
            <p:ph type="body" idx="13"/>
          </p:nvPr>
        </p:nvSpPr>
        <p:spPr>
          <a:xfrm>
            <a:off x="2184400" y="902049"/>
            <a:ext cx="10490200" cy="6362701"/>
          </a:xfrm>
          <a:prstGeom prst="rect">
            <a:avLst/>
          </a:prstGeom>
        </p:spPr>
        <p:txBody>
          <a:bodyPr/>
          <a:lstStyle>
            <a:lvl1pPr>
              <a:defRPr sz="3900"/>
            </a:lvl1pPr>
          </a:lstStyle>
          <a:p>
            <a:pPr/>
            <a:r>
              <a:t>Citizen science describes the engagement of people in scientific processes who are not tied to institutions in that field of science. Participation can range from the short-term collection of data to the intensive use of leisure time in order to delve deeper into a research topic together with scientists and/or other volunteers. </a:t>
            </a:r>
          </a:p>
        </p:txBody>
      </p:sp>
      <p:sp>
        <p:nvSpPr>
          <p:cNvPr id="214" name="Green Paper: Citizen Science Strategy 2020 for Germany"/>
          <p:cNvSpPr txBox="1"/>
          <p:nvPr>
            <p:ph type="body" idx="14"/>
          </p:nvPr>
        </p:nvSpPr>
        <p:spPr>
          <a:xfrm>
            <a:off x="1943100" y="7772400"/>
            <a:ext cx="10490200" cy="1526540"/>
          </a:xfrm>
          <a:prstGeom prst="rect">
            <a:avLst/>
          </a:prstGeom>
        </p:spPr>
        <p:txBody>
          <a:bodyPr/>
          <a:lstStyle/>
          <a:p>
            <a:pPr/>
            <a:r>
              <a:t>Green Paper: Citizen Science Strategy 2020 for Germany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1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8" name="Científicos académicos"/>
          <p:cNvSpPr txBox="1"/>
          <p:nvPr>
            <p:ph type="title"/>
          </p:nvPr>
        </p:nvSpPr>
        <p:spPr>
          <a:prstGeom prst="rect">
            <a:avLst/>
          </a:prstGeom>
        </p:spPr>
        <p:txBody>
          <a:bodyPr/>
          <a:lstStyle/>
          <a:p>
            <a:pPr/>
            <a:r>
              <a:t>Científicos académicos</a:t>
            </a:r>
          </a:p>
        </p:txBody>
      </p:sp>
      <p:sp>
        <p:nvSpPr>
          <p:cNvPr id="219"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2" name="Científicos académicos"/>
          <p:cNvSpPr txBox="1"/>
          <p:nvPr>
            <p:ph type="title"/>
          </p:nvPr>
        </p:nvSpPr>
        <p:spPr>
          <a:prstGeom prst="rect">
            <a:avLst/>
          </a:prstGeom>
        </p:spPr>
        <p:txBody>
          <a:bodyPr/>
          <a:lstStyle>
            <a:lvl1pPr defTabSz="543305">
              <a:spcBef>
                <a:spcPts val="2100"/>
              </a:spcBef>
              <a:defRPr sz="4836"/>
            </a:lvl1pPr>
          </a:lstStyle>
          <a:p>
            <a:pPr/>
            <a:r>
              <a:t>Científicos académicos</a:t>
            </a:r>
          </a:p>
        </p:txBody>
      </p:sp>
      <p:sp>
        <p:nvSpPr>
          <p:cNvPr id="223" name="Generalmente son los encargados de plantear la pregunta científica y organizar parte de la estructura del proyecto de ciencia ciudadana.…"/>
          <p:cNvSpPr txBox="1"/>
          <p:nvPr>
            <p:ph type="body" idx="1"/>
          </p:nvPr>
        </p:nvSpPr>
        <p:spPr>
          <a:prstGeom prst="rect">
            <a:avLst/>
          </a:prstGeom>
        </p:spPr>
        <p:txBody>
          <a:bodyPr/>
          <a:lstStyle/>
          <a:p>
            <a:pPr/>
            <a:r>
              <a:t>Generalmente son los encargados de plantear la pregunta científica y organizar parte de la estructura del proyecto de ciencia ciudadana.</a:t>
            </a:r>
          </a:p>
          <a:p>
            <a:pPr/>
            <a:r>
              <a:t>Los proyectos de CC son una oportunidad para:</a:t>
            </a:r>
          </a:p>
          <a:p>
            <a:pPr lvl="1"/>
            <a:r>
              <a:t>Plantear preguntas que requieran un gran alcance espacio temporal.</a:t>
            </a:r>
          </a:p>
          <a:p>
            <a:pPr lvl="1"/>
            <a:r>
              <a:t>trabajar con diseñadores de proyectos para establecer consignas claras para los ciudadanos científicos. </a:t>
            </a:r>
          </a:p>
          <a:p>
            <a:pPr lvl="2"/>
            <a:r>
              <a:t>Recordar que los voluntarios no requieren un conocimiento particular.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Externalización, por parte de una empresa o institución, de una función realizada por un empleado, a un grupo indefinido (y normalmente grande) de personas, mediante una convocatoria abierta."/>
          <p:cNvSpPr txBox="1"/>
          <p:nvPr>
            <p:ph type="body" idx="13"/>
          </p:nvPr>
        </p:nvSpPr>
        <p:spPr>
          <a:xfrm>
            <a:off x="1943100" y="2868190"/>
            <a:ext cx="10490200" cy="5664201"/>
          </a:xfrm>
          <a:prstGeom prst="rect">
            <a:avLst/>
          </a:prstGeom>
        </p:spPr>
        <p:txBody>
          <a:bodyPr/>
          <a:lstStyle/>
          <a:p>
            <a:pPr>
              <a:defRPr sz="4200"/>
            </a:pPr>
            <a:r>
              <a:t>Externalización, por parte de una empresa o institución, de una función realizada por un empleado, a un grupo indefinido (y normalmente grande) de personas, mediante una convocatoria abierta. </a:t>
            </a:r>
          </a:p>
          <a:p>
            <a:pPr>
              <a:defRPr sz="4200"/>
            </a:pPr>
          </a:p>
        </p:txBody>
      </p:sp>
      <p:sp>
        <p:nvSpPr>
          <p:cNvPr id="134" name="-Jeff Howe, Wired, 2006"/>
          <p:cNvSpPr txBox="1"/>
          <p:nvPr>
            <p:ph type="body" idx="14"/>
          </p:nvPr>
        </p:nvSpPr>
        <p:spPr>
          <a:xfrm>
            <a:off x="1943100" y="7772400"/>
            <a:ext cx="10490200" cy="1729740"/>
          </a:xfrm>
          <a:prstGeom prst="rect">
            <a:avLst/>
          </a:prstGeom>
        </p:spPr>
        <p:txBody>
          <a:bodyPr/>
          <a:lstStyle/>
          <a:p>
            <a:pPr/>
            <a:r>
              <a:t>-Jeff Howe, Wired, 2006</a:t>
            </a:r>
            <a:endParaRPr i="0"/>
          </a:p>
        </p:txBody>
      </p:sp>
      <p:sp>
        <p:nvSpPr>
          <p:cNvPr id="135" name="Crowdsourcing"/>
          <p:cNvSpPr txBox="1"/>
          <p:nvPr/>
        </p:nvSpPr>
        <p:spPr>
          <a:xfrm>
            <a:off x="2996565" y="451475"/>
            <a:ext cx="7011671" cy="1371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10000">
                <a:latin typeface="+mn-lt"/>
                <a:ea typeface="+mn-ea"/>
                <a:cs typeface="+mn-cs"/>
                <a:sym typeface="DIN Condensed"/>
              </a:defRPr>
            </a:lvl1pPr>
          </a:lstStyle>
          <a:p>
            <a:pPr/>
            <a:r>
              <a:t>Crowdsourcing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2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29" name="ciudadanos científicos"/>
          <p:cNvSpPr txBox="1"/>
          <p:nvPr>
            <p:ph type="title"/>
          </p:nvPr>
        </p:nvSpPr>
        <p:spPr>
          <a:prstGeom prst="rect">
            <a:avLst/>
          </a:prstGeom>
        </p:spPr>
        <p:txBody>
          <a:bodyPr/>
          <a:lstStyle/>
          <a:p>
            <a:pPr/>
            <a:r>
              <a:t>ciudadanos científicos</a:t>
            </a:r>
          </a:p>
        </p:txBody>
      </p:sp>
      <p:sp>
        <p:nvSpPr>
          <p:cNvPr id="230"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2" name="5160024762_230bd2ccfc_b.jpg" descr="5160024762_230bd2ccfc_b.jpg"/>
          <p:cNvPicPr>
            <a:picLocks noChangeAspect="1"/>
          </p:cNvPicPr>
          <p:nvPr>
            <p:ph type="pic" idx="13"/>
          </p:nvPr>
        </p:nvPicPr>
        <p:blipFill>
          <a:blip r:embed="rId3">
            <a:extLst/>
          </a:blip>
          <a:srcRect l="14849" t="768" r="26447" b="4871"/>
          <a:stretch>
            <a:fillRect/>
          </a:stretch>
        </p:blipFill>
        <p:spPr>
          <a:prstGeom prst="rect">
            <a:avLst/>
          </a:prstGeom>
        </p:spPr>
      </p:pic>
      <p:sp>
        <p:nvSpPr>
          <p:cNvPr id="233"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4" name="Ciudadanos científicos"/>
          <p:cNvSpPr txBox="1"/>
          <p:nvPr>
            <p:ph type="title"/>
          </p:nvPr>
        </p:nvSpPr>
        <p:spPr>
          <a:prstGeom prst="rect">
            <a:avLst/>
          </a:prstGeom>
        </p:spPr>
        <p:txBody>
          <a:bodyPr/>
          <a:lstStyle>
            <a:lvl1pPr defTabSz="543305">
              <a:spcBef>
                <a:spcPts val="2100"/>
              </a:spcBef>
              <a:defRPr sz="4836"/>
            </a:lvl1pPr>
          </a:lstStyle>
          <a:p>
            <a:pPr/>
            <a:r>
              <a:t>Ciudadanos científicos</a:t>
            </a:r>
          </a:p>
        </p:txBody>
      </p:sp>
      <p:sp>
        <p:nvSpPr>
          <p:cNvPr id="235" name="Son voluntarios que no requieren una instrucción académica para colaborar en los proyectos científicos.…"/>
          <p:cNvSpPr txBox="1"/>
          <p:nvPr>
            <p:ph type="body" sz="half" idx="1"/>
          </p:nvPr>
        </p:nvSpPr>
        <p:spPr>
          <a:prstGeom prst="rect">
            <a:avLst/>
          </a:prstGeom>
        </p:spPr>
        <p:txBody>
          <a:bodyPr/>
          <a:lstStyle/>
          <a:p>
            <a:pPr/>
            <a:r>
              <a:t>Son voluntarios que no requieren una instrucción académica para colaborar en los proyectos científicos.</a:t>
            </a:r>
          </a:p>
          <a:p>
            <a:pPr/>
            <a:r>
              <a:t>Muy importantes!</a:t>
            </a:r>
          </a:p>
          <a:p>
            <a:pPr/>
            <a:r>
              <a:t>Donan parte de su tiempo y recursos.</a:t>
            </a:r>
          </a:p>
        </p:txBody>
      </p:sp>
      <p:sp>
        <p:nvSpPr>
          <p:cNvPr id="236" name="[url=https://flic.kr/p/8RYtAb] Science by Martha Soukup, en Flickr"/>
          <p:cNvSpPr txBox="1"/>
          <p:nvPr/>
        </p:nvSpPr>
        <p:spPr>
          <a:xfrm rot="16200000">
            <a:off x="-3658807" y="4892210"/>
            <a:ext cx="7997200"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0" spc="0" sz="1900">
                <a:solidFill>
                  <a:srgbClr val="FFFFFF"/>
                </a:solidFill>
              </a:defRPr>
            </a:lvl1pPr>
          </a:lstStyle>
          <a:p>
            <a:pPr/>
            <a:r>
              <a:t>[url=https://flic.kr/p/8RYtAb] Science by Martha Soukup, en Flickr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5809352919_eaf02dae95_b.jpg" descr="5809352919_eaf02dae95_b.jpg"/>
          <p:cNvPicPr>
            <a:picLocks noChangeAspect="1"/>
          </p:cNvPicPr>
          <p:nvPr>
            <p:ph type="pic" idx="13"/>
          </p:nvPr>
        </p:nvPicPr>
        <p:blipFill>
          <a:blip r:embed="rId3">
            <a:extLst/>
          </a:blip>
          <a:srcRect l="5989" t="0" r="5989" b="0"/>
          <a:stretch>
            <a:fillRect/>
          </a:stretch>
        </p:blipFill>
        <p:spPr>
          <a:prstGeom prst="rect">
            <a:avLst/>
          </a:prstGeom>
        </p:spPr>
      </p:pic>
      <p:sp>
        <p:nvSpPr>
          <p:cNvPr id="241"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2" name="ciudadanos científicos"/>
          <p:cNvSpPr txBox="1"/>
          <p:nvPr>
            <p:ph type="title"/>
          </p:nvPr>
        </p:nvSpPr>
        <p:spPr>
          <a:prstGeom prst="rect">
            <a:avLst/>
          </a:prstGeom>
        </p:spPr>
        <p:txBody>
          <a:bodyPr/>
          <a:lstStyle>
            <a:lvl1pPr defTabSz="543305">
              <a:spcBef>
                <a:spcPts val="2100"/>
              </a:spcBef>
              <a:defRPr sz="4836"/>
            </a:lvl1pPr>
          </a:lstStyle>
          <a:p>
            <a:pPr/>
            <a:r>
              <a:t>ciudadanos científicos</a:t>
            </a:r>
          </a:p>
        </p:txBody>
      </p:sp>
      <p:sp>
        <p:nvSpPr>
          <p:cNvPr id="243" name="Se suman por diversas razones:…"/>
          <p:cNvSpPr txBox="1"/>
          <p:nvPr>
            <p:ph type="body" sz="half" idx="1"/>
          </p:nvPr>
        </p:nvSpPr>
        <p:spPr>
          <a:prstGeom prst="rect">
            <a:avLst/>
          </a:prstGeom>
        </p:spPr>
        <p:txBody>
          <a:bodyPr/>
          <a:lstStyle/>
          <a:p>
            <a:pPr/>
            <a:r>
              <a:t>Se suman por diversas razones:</a:t>
            </a:r>
          </a:p>
          <a:p>
            <a:pPr lvl="1"/>
            <a:r>
              <a:t>Empatía (temas, instituciones, participantes)</a:t>
            </a:r>
          </a:p>
          <a:p>
            <a:pPr lvl="1"/>
            <a:r>
              <a:t>Imagen</a:t>
            </a:r>
          </a:p>
          <a:p>
            <a:pPr lvl="1"/>
            <a:r>
              <a:t>Actividades</a:t>
            </a:r>
          </a:p>
          <a:p>
            <a:pPr lvl="1"/>
            <a:r>
              <a:t>Involucrarse en tareas científicas</a:t>
            </a:r>
          </a:p>
          <a:p>
            <a:pPr lvl="1"/>
            <a:r>
              <a:t>compromiso social</a:t>
            </a:r>
          </a:p>
          <a:p>
            <a:pPr lvl="1"/>
            <a:r>
              <a:t>Es agradable el sitio o programa</a:t>
            </a:r>
          </a:p>
        </p:txBody>
      </p:sp>
      <p:sp>
        <p:nvSpPr>
          <p:cNvPr id="244" name="[url=https://flic.kr/p/9Rmsee]Science! by ultrakickgirl, en Flickr"/>
          <p:cNvSpPr txBox="1"/>
          <p:nvPr/>
        </p:nvSpPr>
        <p:spPr>
          <a:xfrm rot="16200000">
            <a:off x="-1972191" y="6586722"/>
            <a:ext cx="4689717" cy="2874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i="0" spc="0" sz="1300">
                <a:solidFill>
                  <a:srgbClr val="FFFFFF"/>
                </a:solidFill>
                <a:latin typeface="Helvetica Neue"/>
                <a:ea typeface="Helvetica Neue"/>
                <a:cs typeface="Helvetica Neue"/>
                <a:sym typeface="Helvetica Neue"/>
              </a:defRPr>
            </a:lvl1pPr>
          </a:lstStyle>
          <a:p>
            <a:pPr/>
            <a:r>
              <a:t>[url=https://flic.kr/p/9Rmsee]Science! by ultrakickgirl, en Flickr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8018935467_8454f29cc5_z.jpg" descr="8018935467_8454f29cc5_z.jpg"/>
          <p:cNvPicPr>
            <a:picLocks noChangeAspect="1"/>
          </p:cNvPicPr>
          <p:nvPr>
            <p:ph type="pic" idx="13"/>
          </p:nvPr>
        </p:nvPicPr>
        <p:blipFill>
          <a:blip r:embed="rId2">
            <a:extLst/>
          </a:blip>
          <a:srcRect l="28955" t="0" r="28955" b="0"/>
          <a:stretch>
            <a:fillRect/>
          </a:stretch>
        </p:blipFill>
        <p:spPr>
          <a:prstGeom prst="rect">
            <a:avLst/>
          </a:prstGeom>
        </p:spPr>
      </p:pic>
      <p:sp>
        <p:nvSpPr>
          <p:cNvPr id="249"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0" name="Actividades"/>
          <p:cNvSpPr txBox="1"/>
          <p:nvPr>
            <p:ph type="title"/>
          </p:nvPr>
        </p:nvSpPr>
        <p:spPr>
          <a:prstGeom prst="rect">
            <a:avLst/>
          </a:prstGeom>
        </p:spPr>
        <p:txBody>
          <a:bodyPr/>
          <a:lstStyle/>
          <a:p>
            <a:pPr/>
            <a:r>
              <a:t>Actividades</a:t>
            </a:r>
          </a:p>
        </p:txBody>
      </p:sp>
      <p:sp>
        <p:nvSpPr>
          <p:cNvPr id="251" name="que realiza un ciudadano científico"/>
          <p:cNvSpPr txBox="1"/>
          <p:nvPr>
            <p:ph type="body" sz="quarter" idx="1"/>
          </p:nvPr>
        </p:nvSpPr>
        <p:spPr>
          <a:prstGeom prst="rect">
            <a:avLst/>
          </a:prstGeom>
        </p:spPr>
        <p:txBody>
          <a:bodyPr/>
          <a:lstStyle>
            <a:lvl1pPr defTabSz="519937">
              <a:spcBef>
                <a:spcPts val="500"/>
              </a:spcBef>
              <a:defRPr sz="4272"/>
            </a:lvl1pPr>
          </a:lstStyle>
          <a:p>
            <a:pPr/>
            <a:r>
              <a:t>que realiza un ciudadano científico</a:t>
            </a:r>
          </a:p>
        </p:txBody>
      </p:sp>
      <p:sp>
        <p:nvSpPr>
          <p:cNvPr id="252" name="[url=https://flic.kr/p/ddB994][img]https://farm9.staticflickr.com/8030/8018935467_8454f29cc5_z.jpg[/img][/url][url=https://flic.kr/p/ddB994]Herramientas[/url] by [url=https://www.flickr.com/photos/juantiagues/]juantiagues[/url], en Flickr"/>
          <p:cNvSpPr txBox="1"/>
          <p:nvPr/>
        </p:nvSpPr>
        <p:spPr>
          <a:xfrm>
            <a:off x="275057" y="9011804"/>
            <a:ext cx="7044486"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11" sz="1100"/>
            </a:lvl1pPr>
          </a:lstStyle>
          <a:p>
            <a:pPr/>
            <a:r>
              <a:t>[url=https://flic.kr/p/ddB994][img]https://farm9.staticflickr.com/8030/8018935467_8454f29cc5_z.jpg[/img][/url][url=https://flic.kr/p/ddB994]Herramientas[/url] by [url=https://www.flickr.com/photos/juantiagues/]juantiagues[/url], en Flickr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5" name="Clasificación"/>
          <p:cNvSpPr txBox="1"/>
          <p:nvPr>
            <p:ph type="title"/>
          </p:nvPr>
        </p:nvSpPr>
        <p:spPr>
          <a:prstGeom prst="rect">
            <a:avLst/>
          </a:prstGeom>
        </p:spPr>
        <p:txBody>
          <a:bodyPr/>
          <a:lstStyle>
            <a:lvl1pPr defTabSz="543305">
              <a:spcBef>
                <a:spcPts val="2100"/>
              </a:spcBef>
              <a:defRPr sz="4836"/>
            </a:lvl1pPr>
          </a:lstStyle>
          <a:p>
            <a:pPr/>
            <a:r>
              <a:t>Clasificación</a:t>
            </a:r>
          </a:p>
        </p:txBody>
      </p:sp>
      <p:sp>
        <p:nvSpPr>
          <p:cNvPr id="256" name="Ej: Indicar si una foto posee cierto nivel de calidad"/>
          <p:cNvSpPr txBox="1"/>
          <p:nvPr>
            <p:ph type="body" idx="1"/>
          </p:nvPr>
        </p:nvSpPr>
        <p:spPr>
          <a:prstGeom prst="rect">
            <a:avLst/>
          </a:prstGeom>
        </p:spPr>
        <p:txBody>
          <a:bodyPr/>
          <a:lstStyle/>
          <a:p>
            <a:pPr/>
            <a:r>
              <a:t>Ej: Indicar si una foto posee cierto nivel de calidad</a:t>
            </a:r>
          </a:p>
        </p:txBody>
      </p:sp>
      <p:pic>
        <p:nvPicPr>
          <p:cNvPr id="257" name="Captura de pantalla 2016-03-14 a las 2.53.10 p.m..png" descr="Captura de pantalla 2016-03-14 a las 2.53.10 p.m..png"/>
          <p:cNvPicPr>
            <a:picLocks noChangeAspect="1"/>
          </p:cNvPicPr>
          <p:nvPr/>
        </p:nvPicPr>
        <p:blipFill>
          <a:blip r:embed="rId2">
            <a:extLst/>
          </a:blip>
          <a:srcRect l="0" t="6156" r="14344" b="6156"/>
          <a:stretch>
            <a:fillRect/>
          </a:stretch>
        </p:blipFill>
        <p:spPr>
          <a:xfrm>
            <a:off x="150663" y="3703681"/>
            <a:ext cx="12703523" cy="4876801"/>
          </a:xfrm>
          <a:prstGeom prst="rect">
            <a:avLst/>
          </a:prstGeom>
          <a:ln w="12700">
            <a:miter lim="400000"/>
          </a:ln>
        </p:spPr>
      </p:pic>
      <p:sp>
        <p:nvSpPr>
          <p:cNvPr id="258" name="Fossil finder (https://www.zooniverse.org/projects/adrianevans/fossil-finder/)"/>
          <p:cNvSpPr txBox="1"/>
          <p:nvPr/>
        </p:nvSpPr>
        <p:spPr>
          <a:xfrm>
            <a:off x="308242" y="8941051"/>
            <a:ext cx="1127549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Fossil finder (</a:t>
            </a:r>
            <a:r>
              <a:rPr u="sng">
                <a:hlinkClick r:id="rId3" invalidUrl="" action="" tgtFrame="" tooltip="" history="1" highlightClick="0" endSnd="0"/>
              </a:rPr>
              <a:t>https://www.zooniverse.org/projects/adrianevans/fossil-finder/</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0" name="Imagen" descr="Imagen"/>
          <p:cNvPicPr>
            <a:picLocks noChangeAspect="1"/>
          </p:cNvPicPr>
          <p:nvPr>
            <p:ph type="pic" idx="13"/>
          </p:nvPr>
        </p:nvPicPr>
        <p:blipFill>
          <a:blip r:embed="rId2">
            <a:extLst/>
          </a:blip>
          <a:srcRect l="11914" t="0" r="11914" b="0"/>
          <a:stretch>
            <a:fillRect/>
          </a:stretch>
        </p:blipFill>
        <p:spPr>
          <a:prstGeom prst="rect">
            <a:avLst/>
          </a:prstGeom>
        </p:spPr>
      </p:pic>
      <p:pic>
        <p:nvPicPr>
          <p:cNvPr id="261" name="Imagen" descr="Imagen"/>
          <p:cNvPicPr>
            <a:picLocks noChangeAspect="1"/>
          </p:cNvPicPr>
          <p:nvPr>
            <p:ph type="pic" idx="14"/>
          </p:nvPr>
        </p:nvPicPr>
        <p:blipFill>
          <a:blip r:embed="rId3">
            <a:extLst/>
          </a:blip>
          <a:srcRect l="0" t="897" r="0" b="36491"/>
          <a:stretch>
            <a:fillRect/>
          </a:stretch>
        </p:blipFill>
        <p:spPr>
          <a:xfrm>
            <a:off x="8128000" y="571500"/>
            <a:ext cx="4305300" cy="3594101"/>
          </a:xfrm>
          <a:prstGeom prst="rect">
            <a:avLst/>
          </a:prstGeom>
        </p:spPr>
      </p:pic>
      <p:pic>
        <p:nvPicPr>
          <p:cNvPr id="262" name="Imagen" descr="Imagen"/>
          <p:cNvPicPr>
            <a:picLocks noChangeAspect="1"/>
          </p:cNvPicPr>
          <p:nvPr>
            <p:ph type="pic" idx="15"/>
          </p:nvPr>
        </p:nvPicPr>
        <p:blipFill>
          <a:blip r:embed="rId4">
            <a:extLst/>
          </a:blip>
          <a:srcRect l="0" t="908" r="0" b="39741"/>
          <a:stretch>
            <a:fillRect/>
          </a:stretch>
        </p:blipFill>
        <p:spPr>
          <a:xfrm>
            <a:off x="8128000" y="4292599"/>
            <a:ext cx="4305301" cy="3594101"/>
          </a:xfrm>
          <a:prstGeom prst="rect">
            <a:avLst/>
          </a:prstGeom>
        </p:spPr>
      </p:pic>
      <p:sp>
        <p:nvSpPr>
          <p:cNvPr id="263" name="Recolección - Pluviómetros Ciudadanos"/>
          <p:cNvSpPr txBox="1"/>
          <p:nvPr>
            <p:ph type="body" sz="quarter" idx="1"/>
          </p:nvPr>
        </p:nvSpPr>
        <p:spPr>
          <a:prstGeom prst="rect">
            <a:avLst/>
          </a:prstGeom>
        </p:spPr>
        <p:txBody>
          <a:bodyPr/>
          <a:lstStyle>
            <a:lvl1pPr>
              <a:spcBef>
                <a:spcPts val="2300"/>
              </a:spcBef>
              <a:defRPr cap="all" i="0" spc="0" sz="5200">
                <a:solidFill>
                  <a:srgbClr val="747676"/>
                </a:solidFill>
                <a:latin typeface="+mn-lt"/>
                <a:ea typeface="+mn-ea"/>
                <a:cs typeface="+mn-cs"/>
                <a:sym typeface="DIN Condensed"/>
              </a:defRPr>
            </a:lvl1pPr>
          </a:lstStyle>
          <a:p>
            <a:pPr/>
            <a:r>
              <a:t>Recolección - Pluviómetros Ciudadanos</a:t>
            </a:r>
          </a:p>
        </p:txBody>
      </p:sp>
      <p:sp>
        <p:nvSpPr>
          <p:cNvPr id="264" name="http://chilecientifico.cl"/>
          <p:cNvSpPr txBox="1"/>
          <p:nvPr/>
        </p:nvSpPr>
        <p:spPr>
          <a:xfrm>
            <a:off x="601335" y="8666871"/>
            <a:ext cx="548967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70000"/>
              </a:lnSpc>
              <a:spcBef>
                <a:spcPts val="600"/>
              </a:spcBef>
              <a:defRPr spc="0" sz="4800" u="sng">
                <a:solidFill>
                  <a:srgbClr val="747676"/>
                </a:solidFill>
                <a:hlinkClick r:id="rId5" invalidUrl="" action="" tgtFrame="" tooltip="" history="1" highlightClick="0" endSnd="0"/>
              </a:defRPr>
            </a:lvl1pPr>
          </a:lstStyle>
          <a:p>
            <a:pPr>
              <a:defRPr u="none"/>
            </a:pPr>
            <a:r>
              <a:rPr u="sng">
                <a:hlinkClick r:id="rId5" invalidUrl="" action="" tgtFrame="" tooltip="" history="1" highlightClick="0" endSnd="0"/>
              </a:rPr>
              <a:t>http://chilecientifico.cl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7" name="transcripción"/>
          <p:cNvSpPr txBox="1"/>
          <p:nvPr>
            <p:ph type="title"/>
          </p:nvPr>
        </p:nvSpPr>
        <p:spPr>
          <a:prstGeom prst="rect">
            <a:avLst/>
          </a:prstGeom>
        </p:spPr>
        <p:txBody>
          <a:bodyPr/>
          <a:lstStyle>
            <a:lvl1pPr defTabSz="543305">
              <a:spcBef>
                <a:spcPts val="2100"/>
              </a:spcBef>
              <a:defRPr sz="4836"/>
            </a:lvl1pPr>
          </a:lstStyle>
          <a:p>
            <a:pPr/>
            <a:r>
              <a:t>transcripción</a:t>
            </a:r>
          </a:p>
        </p:txBody>
      </p:sp>
      <p:pic>
        <p:nvPicPr>
          <p:cNvPr id="268" name="Captura de pantalla 2016-03-14 a las 3.18.36 p.m..png" descr="Captura de pantalla 2016-03-14 a las 3.18.36 p.m..png"/>
          <p:cNvPicPr>
            <a:picLocks noChangeAspect="1"/>
          </p:cNvPicPr>
          <p:nvPr/>
        </p:nvPicPr>
        <p:blipFill>
          <a:blip r:embed="rId2">
            <a:extLst/>
          </a:blip>
          <a:stretch>
            <a:fillRect/>
          </a:stretch>
        </p:blipFill>
        <p:spPr>
          <a:xfrm>
            <a:off x="571500" y="2334207"/>
            <a:ext cx="11861800" cy="6426636"/>
          </a:xfrm>
          <a:prstGeom prst="rect">
            <a:avLst/>
          </a:prstGeom>
          <a:ln w="12700">
            <a:miter lim="400000"/>
          </a:ln>
        </p:spPr>
      </p:pic>
      <p:sp>
        <p:nvSpPr>
          <p:cNvPr id="269" name="https://www.shakespearesworld.org"/>
          <p:cNvSpPr txBox="1"/>
          <p:nvPr/>
        </p:nvSpPr>
        <p:spPr>
          <a:xfrm>
            <a:off x="590366" y="1598903"/>
            <a:ext cx="526856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https://www.shakespearesworld.org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1" name="Captura de pantalla 2016-03-14 a las 3.25.46 p.m..png" descr="Captura de pantalla 2016-03-14 a las 3.25.46 p.m..png"/>
          <p:cNvPicPr>
            <a:picLocks noChangeAspect="1"/>
          </p:cNvPicPr>
          <p:nvPr>
            <p:ph type="pic" idx="13"/>
          </p:nvPr>
        </p:nvPicPr>
        <p:blipFill>
          <a:blip r:embed="rId2">
            <a:extLst/>
          </a:blip>
          <a:srcRect l="26527" t="0" r="26527" b="0"/>
          <a:stretch>
            <a:fillRect/>
          </a:stretch>
        </p:blipFill>
        <p:spPr>
          <a:prstGeom prst="rect">
            <a:avLst/>
          </a:prstGeom>
        </p:spPr>
      </p:pic>
      <p:pic>
        <p:nvPicPr>
          <p:cNvPr id="272" name="Captura de pantalla 2016-03-14 a las 3.29.45 p.m..png" descr="Captura de pantalla 2016-03-14 a las 3.29.45 p.m..png"/>
          <p:cNvPicPr>
            <a:picLocks noChangeAspect="1"/>
          </p:cNvPicPr>
          <p:nvPr>
            <p:ph type="pic" idx="14"/>
          </p:nvPr>
        </p:nvPicPr>
        <p:blipFill>
          <a:blip r:embed="rId3">
            <a:extLst/>
          </a:blip>
          <a:srcRect l="0" t="0" r="0" b="0"/>
          <a:stretch>
            <a:fillRect/>
          </a:stretch>
        </p:blipFill>
        <p:spPr>
          <a:xfrm>
            <a:off x="9378077" y="552450"/>
            <a:ext cx="1805146" cy="3594100"/>
          </a:xfrm>
          <a:prstGeom prst="rect">
            <a:avLst/>
          </a:prstGeom>
        </p:spPr>
      </p:pic>
      <p:pic>
        <p:nvPicPr>
          <p:cNvPr id="273" name="Captura de pantalla 2016-03-14 a las 3.28.29 p.m..png" descr="Captura de pantalla 2016-03-14 a las 3.28.29 p.m..png"/>
          <p:cNvPicPr>
            <a:picLocks noChangeAspect="1"/>
          </p:cNvPicPr>
          <p:nvPr>
            <p:ph type="pic" idx="15"/>
          </p:nvPr>
        </p:nvPicPr>
        <p:blipFill>
          <a:blip r:embed="rId4">
            <a:extLst/>
          </a:blip>
          <a:srcRect l="18234" t="0" r="10715" b="0"/>
          <a:stretch>
            <a:fillRect/>
          </a:stretch>
        </p:blipFill>
        <p:spPr>
          <a:xfrm>
            <a:off x="8127999" y="4292600"/>
            <a:ext cx="4305301" cy="3594100"/>
          </a:xfrm>
          <a:prstGeom prst="rect">
            <a:avLst/>
          </a:prstGeom>
        </p:spPr>
      </p:pic>
      <p:sp>
        <p:nvSpPr>
          <p:cNvPr id="274" name="Análisis"/>
          <p:cNvSpPr txBox="1"/>
          <p:nvPr>
            <p:ph type="body" sz="quarter" idx="1"/>
          </p:nvPr>
        </p:nvSpPr>
        <p:spPr>
          <a:prstGeom prst="rect">
            <a:avLst/>
          </a:prstGeom>
        </p:spPr>
        <p:txBody>
          <a:bodyPr/>
          <a:lstStyle>
            <a:lvl1pPr>
              <a:spcBef>
                <a:spcPts val="2300"/>
              </a:spcBef>
              <a:defRPr cap="all" i="0" spc="0" sz="5200">
                <a:solidFill>
                  <a:srgbClr val="747676"/>
                </a:solidFill>
                <a:latin typeface="+mn-lt"/>
                <a:ea typeface="+mn-ea"/>
                <a:cs typeface="+mn-cs"/>
                <a:sym typeface="DIN Condensed"/>
              </a:defRPr>
            </a:lvl1pPr>
          </a:lstStyle>
          <a:p>
            <a:pPr/>
            <a:r>
              <a:t>Análisis</a:t>
            </a:r>
          </a:p>
        </p:txBody>
      </p:sp>
      <p:sp>
        <p:nvSpPr>
          <p:cNvPr id="275" name="http://www.condorwatch.org/"/>
          <p:cNvSpPr txBox="1"/>
          <p:nvPr/>
        </p:nvSpPr>
        <p:spPr>
          <a:xfrm>
            <a:off x="633603" y="8853576"/>
            <a:ext cx="445337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http://www.condorwatch.org/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7"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7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9" name="Tipologías de proyectos de ciencia ciudadana"/>
          <p:cNvSpPr txBox="1"/>
          <p:nvPr>
            <p:ph type="title"/>
          </p:nvPr>
        </p:nvSpPr>
        <p:spPr>
          <a:prstGeom prst="rect">
            <a:avLst/>
          </a:prstGeom>
        </p:spPr>
        <p:txBody>
          <a:bodyPr/>
          <a:lstStyle>
            <a:lvl1pPr defTabSz="537463">
              <a:defRPr sz="11132"/>
            </a:lvl1pPr>
          </a:lstStyle>
          <a:p>
            <a:pPr/>
            <a:r>
              <a:t>Tipologías de proyectos de ciencia ciudadana</a:t>
            </a:r>
          </a:p>
        </p:txBody>
      </p:sp>
      <p:sp>
        <p:nvSpPr>
          <p:cNvPr id="280"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2"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83"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4" name="tipología según la actividad del voluntario"/>
          <p:cNvSpPr txBox="1"/>
          <p:nvPr>
            <p:ph type="title"/>
          </p:nvPr>
        </p:nvSpPr>
        <p:spPr>
          <a:prstGeom prst="rect">
            <a:avLst/>
          </a:prstGeom>
        </p:spPr>
        <p:txBody>
          <a:bodyPr/>
          <a:lstStyle>
            <a:lvl1pPr defTabSz="537463">
              <a:defRPr sz="11132"/>
            </a:lvl1pPr>
          </a:lstStyle>
          <a:p>
            <a:pPr/>
            <a:r>
              <a:t>tipología según la actividad del voluntario</a:t>
            </a:r>
          </a:p>
        </p:txBody>
      </p:sp>
      <p:sp>
        <p:nvSpPr>
          <p:cNvPr id="285" name="A. Wiggins and K. Crowston, “From conservation to crowdsourcing: A typology of citizen science,” Proceedings of the Annual Hawaii Interna- tional Conference on System Sciences, pp. 1–10, 2011."/>
          <p:cNvSpPr txBox="1"/>
          <p:nvPr>
            <p:ph type="body" sz="quarter" idx="1"/>
          </p:nvPr>
        </p:nvSpPr>
        <p:spPr>
          <a:prstGeom prst="rect">
            <a:avLst/>
          </a:prstGeom>
        </p:spPr>
        <p:txBody>
          <a:bodyPr/>
          <a:lstStyle/>
          <a:p>
            <a:pPr defTabSz="262889">
              <a:spcBef>
                <a:spcPts val="200"/>
              </a:spcBef>
              <a:defRPr sz="2159"/>
            </a:pPr>
            <a:r>
              <a:t>A. Wiggins and K. Crowston, “From conservation to crowdsourcing: A typology of citizen science,” Proceedings of the Annual Hawaii Interna- tional Conference on System Sciences, pp. 1–10, 2011. </a:t>
            </a:r>
            <a:br>
              <a:rPr sz="539"/>
            </a:br>
            <a:endParaRPr sz="539"/>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7" name="Imagen" descr="Imagen"/>
          <p:cNvPicPr>
            <a:picLocks noChangeAspect="1"/>
          </p:cNvPicPr>
          <p:nvPr>
            <p:ph type="pic" idx="13"/>
          </p:nvPr>
        </p:nvPicPr>
        <p:blipFill>
          <a:blip r:embed="rId2">
            <a:extLst/>
          </a:blip>
          <a:srcRect l="2257" t="129" r="26205" b="129"/>
          <a:stretch>
            <a:fillRect/>
          </a:stretch>
        </p:blipFill>
        <p:spPr>
          <a:prstGeom prst="rect">
            <a:avLst/>
          </a:prstGeom>
        </p:spPr>
      </p:pic>
      <p:sp>
        <p:nvSpPr>
          <p:cNvPr id="13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9" name="waze (de google)"/>
          <p:cNvSpPr txBox="1"/>
          <p:nvPr>
            <p:ph type="title"/>
          </p:nvPr>
        </p:nvSpPr>
        <p:spPr>
          <a:prstGeom prst="rect">
            <a:avLst/>
          </a:prstGeom>
        </p:spPr>
        <p:txBody>
          <a:bodyPr/>
          <a:lstStyle>
            <a:lvl1pPr defTabSz="543305">
              <a:spcBef>
                <a:spcPts val="2100"/>
              </a:spcBef>
              <a:defRPr sz="4836"/>
            </a:lvl1pPr>
          </a:lstStyle>
          <a:p>
            <a:pPr/>
            <a:r>
              <a:t>waze (de google)</a:t>
            </a:r>
          </a:p>
        </p:txBody>
      </p:sp>
      <p:sp>
        <p:nvSpPr>
          <p:cNvPr id="140" name="Tareas…"/>
          <p:cNvSpPr txBox="1"/>
          <p:nvPr>
            <p:ph type="body" sz="half" idx="1"/>
          </p:nvPr>
        </p:nvSpPr>
        <p:spPr>
          <a:prstGeom prst="rect">
            <a:avLst/>
          </a:prstGeom>
        </p:spPr>
        <p:txBody>
          <a:bodyPr/>
          <a:lstStyle/>
          <a:p>
            <a:pPr/>
            <a:r>
              <a:t>Tareas</a:t>
            </a:r>
          </a:p>
          <a:p>
            <a:pPr lvl="1"/>
            <a:r>
              <a:t>Mejorar los mapas</a:t>
            </a:r>
          </a:p>
          <a:p>
            <a:pPr lvl="1"/>
            <a:r>
              <a:t>Reportar incidentes</a:t>
            </a:r>
          </a:p>
          <a:p>
            <a:pPr lvl="1"/>
            <a:r>
              <a:t>Reportar estados del tránsito</a:t>
            </a:r>
          </a:p>
          <a:p>
            <a:pPr/>
            <a:r>
              <a:t>Recompensas</a:t>
            </a:r>
          </a:p>
          <a:p>
            <a:pPr lvl="1"/>
            <a:r>
              <a:t>Un GPS más inteligente</a:t>
            </a:r>
          </a:p>
          <a:p>
            <a:pPr lvl="1"/>
            <a:r>
              <a:t>Logros como en un juego</a:t>
            </a:r>
          </a:p>
          <a:p>
            <a:pPr lvl="1"/>
            <a:r>
              <a:t>Ser parte de algo que sirve a otros (altruismo)</a:t>
            </a:r>
          </a:p>
        </p:txBody>
      </p:sp>
      <p:pic>
        <p:nvPicPr>
          <p:cNvPr id="141" name="Imagen" descr="Imagen"/>
          <p:cNvPicPr>
            <a:picLocks noChangeAspect="1"/>
          </p:cNvPicPr>
          <p:nvPr/>
        </p:nvPicPr>
        <p:blipFill>
          <a:blip r:embed="rId3">
            <a:extLst/>
          </a:blip>
          <a:stretch>
            <a:fillRect/>
          </a:stretch>
        </p:blipFill>
        <p:spPr>
          <a:xfrm>
            <a:off x="1494483" y="-1"/>
            <a:ext cx="3070579" cy="97536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470618_353113391401842_4903696_o.jpg" descr="470618_353113391401842_4903696_o.jpg"/>
          <p:cNvPicPr>
            <a:picLocks noChangeAspect="1"/>
          </p:cNvPicPr>
          <p:nvPr>
            <p:ph type="pic" idx="13"/>
          </p:nvPr>
        </p:nvPicPr>
        <p:blipFill>
          <a:blip r:embed="rId3">
            <a:extLst/>
          </a:blip>
          <a:srcRect l="26813" t="3169" r="26813" b="3169"/>
          <a:stretch>
            <a:fillRect/>
          </a:stretch>
        </p:blipFill>
        <p:spPr>
          <a:prstGeom prst="rect">
            <a:avLst/>
          </a:prstGeom>
        </p:spPr>
      </p:pic>
      <p:sp>
        <p:nvSpPr>
          <p:cNvPr id="28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9" name="Acción"/>
          <p:cNvSpPr txBox="1"/>
          <p:nvPr>
            <p:ph type="title"/>
          </p:nvPr>
        </p:nvSpPr>
        <p:spPr>
          <a:prstGeom prst="rect">
            <a:avLst/>
          </a:prstGeom>
        </p:spPr>
        <p:txBody>
          <a:bodyPr/>
          <a:lstStyle>
            <a:lvl1pPr defTabSz="543305">
              <a:spcBef>
                <a:spcPts val="2100"/>
              </a:spcBef>
              <a:defRPr sz="4836"/>
            </a:lvl1pPr>
          </a:lstStyle>
          <a:p>
            <a:pPr/>
            <a:r>
              <a:t>Acción</a:t>
            </a:r>
          </a:p>
        </p:txBody>
      </p:sp>
      <p:sp>
        <p:nvSpPr>
          <p:cNvPr id="290" name="Motivan la intervención en preocupaciones locales, utilizando la investigación científica para dar soporte a las agendas civiles.…"/>
          <p:cNvSpPr txBox="1"/>
          <p:nvPr>
            <p:ph type="body" sz="half" idx="1"/>
          </p:nvPr>
        </p:nvSpPr>
        <p:spPr>
          <a:xfrm>
            <a:off x="7023100" y="1803400"/>
            <a:ext cx="5867953" cy="7726846"/>
          </a:xfrm>
          <a:prstGeom prst="rect">
            <a:avLst/>
          </a:prstGeom>
        </p:spPr>
        <p:txBody>
          <a:bodyPr/>
          <a:lstStyle/>
          <a:p>
            <a:pPr marL="398272" indent="-398272" defTabSz="572516">
              <a:spcBef>
                <a:spcPts val="1700"/>
              </a:spcBef>
              <a:defRPr sz="2744"/>
            </a:pPr>
            <a:r>
              <a:t>Motivan la intervención en preocupaciones locales, utilizando la investigación científica para dar soporte a las agendas civiles. </a:t>
            </a:r>
          </a:p>
          <a:p>
            <a:pPr marL="398272" indent="-398272" defTabSz="572516">
              <a:spcBef>
                <a:spcPts val="1700"/>
              </a:spcBef>
              <a:defRPr sz="2744"/>
            </a:pPr>
            <a:r>
              <a:t>Bottom-up: No son concebidos por científicos, sino que por ciudadanos. Generalmente cuestiones ambientales.</a:t>
            </a:r>
          </a:p>
          <a:p>
            <a:pPr marL="398272" indent="-398272" defTabSz="572516">
              <a:spcBef>
                <a:spcPts val="1700"/>
              </a:spcBef>
              <a:defRPr sz="2744"/>
            </a:pPr>
            <a:r>
              <a:rPr b="1"/>
              <a:t>Cuestiones científicas:</a:t>
            </a:r>
            <a:r>
              <a:t> académicos como consultores.</a:t>
            </a:r>
          </a:p>
          <a:p>
            <a:pPr marL="398272" indent="-398272" defTabSz="572516">
              <a:spcBef>
                <a:spcPts val="1700"/>
              </a:spcBef>
              <a:defRPr sz="2744"/>
            </a:pPr>
            <a:r>
              <a:rPr b="1"/>
              <a:t>Organización:</a:t>
            </a:r>
            <a:r>
              <a:t> locales, pequeñas y a corto plazo.</a:t>
            </a:r>
          </a:p>
          <a:p>
            <a:pPr marL="398272" indent="-398272" defTabSz="572516">
              <a:spcBef>
                <a:spcPts val="1700"/>
              </a:spcBef>
              <a:defRPr sz="2744"/>
            </a:pPr>
            <a:r>
              <a:rPr b="1"/>
              <a:t>Tecnológica:</a:t>
            </a:r>
            <a:r>
              <a:t> uso mínimo, utilización de sitios web simples.</a:t>
            </a:r>
          </a:p>
        </p:txBody>
      </p:sp>
      <p:sp>
        <p:nvSpPr>
          <p:cNvPr id="291" name="https://fbcdn-sphotos-c-a.akamaihd.net/hphotos-ak-xaf1/t31.0-8/470618_353113391401842_4903696_o.jpg"/>
          <p:cNvSpPr txBox="1"/>
          <p:nvPr/>
        </p:nvSpPr>
        <p:spPr>
          <a:xfrm>
            <a:off x="-172" y="8182012"/>
            <a:ext cx="6144981"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000000"/>
                </a:solidFill>
              </a:defRPr>
            </a:lvl1pPr>
          </a:lstStyle>
          <a:p>
            <a:pPr/>
            <a:r>
              <a:t>https://fbcdn-sphotos-c-a.akamaihd.net/hphotos-ak-xaf1/t31.0-8/470618_353113391401842_4903696_o.jpg</a:t>
            </a:r>
          </a:p>
        </p:txBody>
      </p:sp>
      <p:sp>
        <p:nvSpPr>
          <p:cNvPr id="292" name="Sherman’s Creek Conservation…"/>
          <p:cNvSpPr txBox="1"/>
          <p:nvPr/>
        </p:nvSpPr>
        <p:spPr>
          <a:xfrm>
            <a:off x="193135" y="499169"/>
            <a:ext cx="5870220" cy="2484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300"/>
              </a:spcBef>
              <a:defRPr cap="all" i="0" spc="0" sz="4200">
                <a:solidFill>
                  <a:srgbClr val="FFFFFF"/>
                </a:solidFill>
                <a:latin typeface="+mn-lt"/>
                <a:ea typeface="+mn-ea"/>
                <a:cs typeface="+mn-cs"/>
                <a:sym typeface="DIN Condensed"/>
              </a:defRPr>
            </a:pPr>
            <a:r>
              <a:t>Sherman’s Creek Conservation</a:t>
            </a:r>
          </a:p>
          <a:p>
            <a:pPr>
              <a:spcBef>
                <a:spcPts val="2300"/>
              </a:spcBef>
              <a:defRPr cap="all" i="0" spc="0" sz="4200">
                <a:solidFill>
                  <a:srgbClr val="FFFFFF"/>
                </a:solidFill>
                <a:latin typeface="+mn-lt"/>
                <a:ea typeface="+mn-ea"/>
                <a:cs typeface="+mn-cs"/>
                <a:sym typeface="DIN Condensed"/>
              </a:defRPr>
            </a:pPr>
            <a:r>
              <a:t> Association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6" name="14169907505_1f4352ec7a_o.jpg" descr="14169907505_1f4352ec7a_o.jpg"/>
          <p:cNvPicPr>
            <a:picLocks noChangeAspect="1"/>
          </p:cNvPicPr>
          <p:nvPr>
            <p:ph type="pic" idx="13"/>
          </p:nvPr>
        </p:nvPicPr>
        <p:blipFill>
          <a:blip r:embed="rId3">
            <a:extLst/>
          </a:blip>
          <a:srcRect l="27595" t="0" r="27595" b="0"/>
          <a:stretch>
            <a:fillRect/>
          </a:stretch>
        </p:blipFill>
        <p:spPr>
          <a:prstGeom prst="rect">
            <a:avLst/>
          </a:prstGeom>
        </p:spPr>
      </p:pic>
      <p:sp>
        <p:nvSpPr>
          <p:cNvPr id="29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8" name="Conservación"/>
          <p:cNvSpPr txBox="1"/>
          <p:nvPr>
            <p:ph type="title"/>
          </p:nvPr>
        </p:nvSpPr>
        <p:spPr>
          <a:prstGeom prst="rect">
            <a:avLst/>
          </a:prstGeom>
        </p:spPr>
        <p:txBody>
          <a:bodyPr/>
          <a:lstStyle>
            <a:lvl1pPr defTabSz="543305">
              <a:spcBef>
                <a:spcPts val="2100"/>
              </a:spcBef>
              <a:defRPr sz="4836"/>
            </a:lvl1pPr>
          </a:lstStyle>
          <a:p>
            <a:pPr/>
            <a:r>
              <a:t>Conservación</a:t>
            </a:r>
          </a:p>
        </p:txBody>
      </p:sp>
      <p:sp>
        <p:nvSpPr>
          <p:cNvPr id="299" name="Apoyan la conservación de custodia y gestión de los recursos naturales, principalmente en el área de la ecología; se involucran los ciudadanos como una cuestión de practicidad y la divulgación. Acción: recolección de muestras.…"/>
          <p:cNvSpPr txBox="1"/>
          <p:nvPr>
            <p:ph type="body" sz="half" idx="1"/>
          </p:nvPr>
        </p:nvSpPr>
        <p:spPr>
          <a:xfrm>
            <a:off x="7023100" y="1803400"/>
            <a:ext cx="5867953" cy="7726846"/>
          </a:xfrm>
          <a:prstGeom prst="rect">
            <a:avLst/>
          </a:prstGeom>
        </p:spPr>
        <p:txBody>
          <a:bodyPr/>
          <a:lstStyle/>
          <a:p>
            <a:pPr marL="382015" indent="-382015" defTabSz="549148">
              <a:spcBef>
                <a:spcPts val="1600"/>
              </a:spcBef>
              <a:defRPr sz="2632"/>
            </a:pPr>
            <a:r>
              <a:t>Apoyan la conservación de custodia y gestión de los recursos naturales, principalmente en el área de la ecología; se involucran los ciudadanos como una cuestión de practicidad y la divulgación. Acción: recolección de muestras. </a:t>
            </a:r>
          </a:p>
          <a:p>
            <a:pPr marL="382015" indent="-382015" defTabSz="549148">
              <a:spcBef>
                <a:spcPts val="1600"/>
              </a:spcBef>
              <a:defRPr sz="2632"/>
            </a:pPr>
            <a:r>
              <a:rPr b="1"/>
              <a:t>Cuestiones científicas:</a:t>
            </a:r>
            <a:r>
              <a:t> datos para toma de desiciones.</a:t>
            </a:r>
          </a:p>
          <a:p>
            <a:pPr marL="382015" indent="-382015" defTabSz="549148">
              <a:spcBef>
                <a:spcPts val="1600"/>
              </a:spcBef>
              <a:defRPr sz="2632"/>
            </a:pPr>
            <a:r>
              <a:rPr b="1"/>
              <a:t>Organización:</a:t>
            </a:r>
            <a:r>
              <a:t> organizaciones gubernamentales. Mas sólidos que los de acción.</a:t>
            </a:r>
          </a:p>
          <a:p>
            <a:pPr marL="382015" indent="-382015" defTabSz="549148">
              <a:spcBef>
                <a:spcPts val="1600"/>
              </a:spcBef>
              <a:defRPr sz="2632"/>
            </a:pPr>
            <a:r>
              <a:rPr b="1"/>
              <a:t>Tecnológica:</a:t>
            </a:r>
            <a:r>
              <a:t> aunque dispares, utilizan tics para recopilar información.</a:t>
            </a:r>
          </a:p>
        </p:txBody>
      </p:sp>
      <p:sp>
        <p:nvSpPr>
          <p:cNvPr id="300" name="Eric North - https://flic.kr/p/nA9tQ6"/>
          <p:cNvSpPr txBox="1"/>
          <p:nvPr/>
        </p:nvSpPr>
        <p:spPr>
          <a:xfrm>
            <a:off x="146959" y="9081654"/>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sp>
        <p:nvSpPr>
          <p:cNvPr id="301" name="fenología…"/>
          <p:cNvSpPr txBox="1"/>
          <p:nvPr/>
        </p:nvSpPr>
        <p:spPr>
          <a:xfrm>
            <a:off x="1139850" y="165129"/>
            <a:ext cx="4159200" cy="2496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2300"/>
              </a:spcBef>
              <a:defRPr cap="all" i="0" spc="0" sz="5200">
                <a:solidFill>
                  <a:srgbClr val="FFFFFF"/>
                </a:solidFill>
                <a:latin typeface="+mn-lt"/>
                <a:ea typeface="+mn-ea"/>
                <a:cs typeface="+mn-cs"/>
                <a:sym typeface="DIN Condensed"/>
              </a:defRPr>
            </a:pPr>
            <a:r>
              <a:t>fenología</a:t>
            </a:r>
          </a:p>
          <a:p>
            <a:pPr algn="ctr">
              <a:spcBef>
                <a:spcPts val="2300"/>
              </a:spcBef>
              <a:defRPr cap="all" i="0" spc="0" sz="3700">
                <a:solidFill>
                  <a:srgbClr val="FFFFFF"/>
                </a:solidFill>
                <a:latin typeface="+mn-lt"/>
                <a:ea typeface="+mn-ea"/>
                <a:cs typeface="+mn-cs"/>
                <a:sym typeface="DIN Condensed"/>
              </a:defRPr>
            </a:pPr>
            <a:r>
              <a:t>https://www.usanpn.org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5" name="GSP-logo-final-180px.png" descr="GSP-logo-final-180px.png"/>
          <p:cNvPicPr>
            <a:picLocks noChangeAspect="1"/>
          </p:cNvPicPr>
          <p:nvPr>
            <p:ph type="pic" idx="13"/>
          </p:nvPr>
        </p:nvPicPr>
        <p:blipFill>
          <a:blip r:embed="rId3">
            <a:extLst/>
          </a:blip>
          <a:srcRect l="0" t="0" r="0" b="0"/>
          <a:stretch>
            <a:fillRect/>
          </a:stretch>
        </p:blipFill>
        <p:spPr>
          <a:xfrm>
            <a:off x="171450" y="1828800"/>
            <a:ext cx="6096000" cy="6096000"/>
          </a:xfrm>
          <a:prstGeom prst="rect">
            <a:avLst/>
          </a:prstGeom>
        </p:spPr>
      </p:pic>
      <p:sp>
        <p:nvSpPr>
          <p:cNvPr id="306"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07" name="investigación"/>
          <p:cNvSpPr txBox="1"/>
          <p:nvPr>
            <p:ph type="title"/>
          </p:nvPr>
        </p:nvSpPr>
        <p:spPr>
          <a:prstGeom prst="rect">
            <a:avLst/>
          </a:prstGeom>
        </p:spPr>
        <p:txBody>
          <a:bodyPr/>
          <a:lstStyle>
            <a:lvl1pPr defTabSz="543305">
              <a:spcBef>
                <a:spcPts val="2100"/>
              </a:spcBef>
              <a:defRPr sz="4836"/>
            </a:lvl1pPr>
          </a:lstStyle>
          <a:p>
            <a:pPr/>
            <a:r>
              <a:t>investigación</a:t>
            </a:r>
          </a:p>
        </p:txBody>
      </p:sp>
      <p:sp>
        <p:nvSpPr>
          <p:cNvPr id="308" name="se centran en los objetivos de investigación científica que requieren la recopilación de datos del medio físico.…"/>
          <p:cNvSpPr txBox="1"/>
          <p:nvPr>
            <p:ph type="body" sz="half" idx="1"/>
          </p:nvPr>
        </p:nvSpPr>
        <p:spPr>
          <a:xfrm>
            <a:off x="7023100" y="1803400"/>
            <a:ext cx="5867953" cy="7726846"/>
          </a:xfrm>
          <a:prstGeom prst="rect">
            <a:avLst/>
          </a:prstGeom>
        </p:spPr>
        <p:txBody>
          <a:bodyPr/>
          <a:lstStyle/>
          <a:p>
            <a:pPr marL="357631" indent="-357631" defTabSz="514095">
              <a:spcBef>
                <a:spcPts val="1500"/>
              </a:spcBef>
              <a:defRPr sz="2464"/>
            </a:pPr>
            <a:r>
              <a:t>se centran en los objetivos de investigación científica que requieren la recopilación de datos del medio físico. </a:t>
            </a:r>
          </a:p>
          <a:p>
            <a:pPr marL="357631" indent="-357631" defTabSz="514095">
              <a:spcBef>
                <a:spcPts val="1500"/>
              </a:spcBef>
              <a:defRPr sz="2464"/>
            </a:pPr>
            <a:r>
              <a:rPr b="1"/>
              <a:t>Cuestiones científicas:</a:t>
            </a:r>
            <a:r>
              <a:t> Los resultados científicos válidos son una preocupación importante para estos proyectos. El cuidado y diseño de las tareas son el principal medio para generar resultados fiables. , Emplean una variedad de métodos de validación</a:t>
            </a:r>
          </a:p>
          <a:p>
            <a:pPr marL="357631" indent="-357631" defTabSz="514095">
              <a:spcBef>
                <a:spcPts val="1500"/>
              </a:spcBef>
              <a:defRPr sz="2464"/>
            </a:pPr>
            <a:r>
              <a:rPr b="1"/>
              <a:t>Organización:</a:t>
            </a:r>
            <a:r>
              <a:t> top-down. Escalas fisicas grandes. Muchos voluntarios</a:t>
            </a:r>
          </a:p>
          <a:p>
            <a:pPr marL="357631" indent="-357631" defTabSz="514095">
              <a:spcBef>
                <a:spcPts val="1500"/>
              </a:spcBef>
              <a:defRPr sz="2464"/>
            </a:pPr>
            <a:r>
              <a:rPr b="1"/>
              <a:t>Tecnológica:</a:t>
            </a:r>
            <a:r>
              <a:t> ventajas de la Web para  recibir. Poco claras las formas de publicar.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13" name="Virtuales"/>
          <p:cNvSpPr txBox="1"/>
          <p:nvPr>
            <p:ph type="title"/>
          </p:nvPr>
        </p:nvSpPr>
        <p:spPr>
          <a:prstGeom prst="rect">
            <a:avLst/>
          </a:prstGeom>
        </p:spPr>
        <p:txBody>
          <a:bodyPr/>
          <a:lstStyle>
            <a:lvl1pPr defTabSz="543305">
              <a:spcBef>
                <a:spcPts val="2100"/>
              </a:spcBef>
              <a:defRPr sz="4836"/>
            </a:lvl1pPr>
          </a:lstStyle>
          <a:p>
            <a:pPr/>
            <a:r>
              <a:t>Virtuales</a:t>
            </a:r>
          </a:p>
        </p:txBody>
      </p:sp>
      <p:sp>
        <p:nvSpPr>
          <p:cNvPr id="314" name="Todas las actividades del proyecto son mediadas por las TIC, sin elementos físicos de ningún tipo, diferenciándolos de los proyectos de investigación en el que los lugares físicos de la participación de voluntarios también era importante.…"/>
          <p:cNvSpPr txBox="1"/>
          <p:nvPr>
            <p:ph type="body" sz="half" idx="1"/>
          </p:nvPr>
        </p:nvSpPr>
        <p:spPr>
          <a:xfrm>
            <a:off x="7023100" y="1803400"/>
            <a:ext cx="5867953" cy="7726846"/>
          </a:xfrm>
          <a:prstGeom prst="rect">
            <a:avLst/>
          </a:prstGeom>
        </p:spPr>
        <p:txBody>
          <a:bodyPr/>
          <a:lstStyle/>
          <a:p>
            <a:pPr marL="341375" indent="-341375" defTabSz="490727">
              <a:spcBef>
                <a:spcPts val="1500"/>
              </a:spcBef>
              <a:defRPr sz="2351"/>
            </a:pPr>
            <a:r>
              <a:t>Todas las actividades del proyecto son mediadas por las TIC, sin elementos físicos de ningún tipo, diferenciándolos de los proyectos de investigación en el que los lugares físicos de la participación de voluntarios también era importante. </a:t>
            </a:r>
          </a:p>
          <a:p>
            <a:pPr marL="341375" indent="-341375" defTabSz="490727">
              <a:spcBef>
                <a:spcPts val="1500"/>
              </a:spcBef>
              <a:defRPr sz="2351"/>
            </a:pPr>
            <a:r>
              <a:rPr b="1"/>
              <a:t>Cuestiones científicas:</a:t>
            </a:r>
            <a:r>
              <a:t> Igual que los anteriores, pero con las complicaciones aparejadas a la actividad en linea. Desafíos motivacionales.</a:t>
            </a:r>
          </a:p>
          <a:p>
            <a:pPr marL="341375" indent="-341375" defTabSz="490727">
              <a:spcBef>
                <a:spcPts val="1500"/>
              </a:spcBef>
              <a:defRPr sz="2351"/>
            </a:pPr>
            <a:r>
              <a:rPr b="1"/>
              <a:t>Organización:</a:t>
            </a:r>
            <a:r>
              <a:t> De arriba hacia abajo. Cientificistas. Con elementos de educación.</a:t>
            </a:r>
          </a:p>
          <a:p>
            <a:pPr marL="341375" indent="-341375" defTabSz="490727">
              <a:spcBef>
                <a:spcPts val="1500"/>
              </a:spcBef>
              <a:defRPr sz="2351"/>
            </a:pPr>
            <a:r>
              <a:rPr b="1"/>
              <a:t>Tecnológica:</a:t>
            </a:r>
            <a:r>
              <a:t> Amplio uso de las tecnologías web. Utilización de elementos de gamificación y herramientas de marcado.</a:t>
            </a:r>
          </a:p>
        </p:txBody>
      </p:sp>
      <p:sp>
        <p:nvSpPr>
          <p:cNvPr id="315" name="Eric North - https://flic.kr/p/nA9tQ6"/>
          <p:cNvSpPr txBox="1"/>
          <p:nvPr/>
        </p:nvSpPr>
        <p:spPr>
          <a:xfrm>
            <a:off x="146959" y="9081654"/>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pic>
        <p:nvPicPr>
          <p:cNvPr id="316" name="Imagen" descr="Imagen"/>
          <p:cNvPicPr>
            <a:picLocks noChangeAspect="1"/>
          </p:cNvPicPr>
          <p:nvPr/>
        </p:nvPicPr>
        <p:blipFill>
          <a:blip r:embed="rId3">
            <a:extLst/>
          </a:blip>
          <a:stretch>
            <a:fillRect/>
          </a:stretch>
        </p:blipFill>
        <p:spPr>
          <a:xfrm>
            <a:off x="309794" y="905264"/>
            <a:ext cx="4630523" cy="1862009"/>
          </a:xfrm>
          <a:prstGeom prst="rect">
            <a:avLst/>
          </a:prstGeom>
          <a:ln w="12700">
            <a:miter lim="400000"/>
          </a:ln>
        </p:spPr>
      </p:pic>
      <p:pic>
        <p:nvPicPr>
          <p:cNvPr id="317" name="galaxyzoo.jpg" descr="galaxyzoo.jpg"/>
          <p:cNvPicPr>
            <a:picLocks noChangeAspect="1"/>
          </p:cNvPicPr>
          <p:nvPr/>
        </p:nvPicPr>
        <p:blipFill>
          <a:blip r:embed="rId4">
            <a:extLst/>
          </a:blip>
          <a:srcRect l="4014" t="17482" r="4014" b="4014"/>
          <a:stretch>
            <a:fillRect/>
          </a:stretch>
        </p:blipFill>
        <p:spPr>
          <a:xfrm>
            <a:off x="1098725" y="2572208"/>
            <a:ext cx="5699793" cy="3648831"/>
          </a:xfrm>
          <a:prstGeom prst="rect">
            <a:avLst/>
          </a:prstGeom>
          <a:ln w="12700">
            <a:miter lim="400000"/>
          </a:ln>
        </p:spPr>
      </p:pic>
      <p:pic>
        <p:nvPicPr>
          <p:cNvPr id="318" name="Imagen" descr="Imagen"/>
          <p:cNvPicPr>
            <a:picLocks noChangeAspect="1"/>
          </p:cNvPicPr>
          <p:nvPr/>
        </p:nvPicPr>
        <p:blipFill>
          <a:blip r:embed="rId5">
            <a:extLst/>
          </a:blip>
          <a:stretch>
            <a:fillRect/>
          </a:stretch>
        </p:blipFill>
        <p:spPr>
          <a:xfrm>
            <a:off x="417816" y="5821077"/>
            <a:ext cx="4002934" cy="350845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23" name="Educación"/>
          <p:cNvSpPr txBox="1"/>
          <p:nvPr>
            <p:ph type="title"/>
          </p:nvPr>
        </p:nvSpPr>
        <p:spPr>
          <a:prstGeom prst="rect">
            <a:avLst/>
          </a:prstGeom>
        </p:spPr>
        <p:txBody>
          <a:bodyPr/>
          <a:lstStyle>
            <a:lvl1pPr defTabSz="543305">
              <a:spcBef>
                <a:spcPts val="2100"/>
              </a:spcBef>
              <a:defRPr sz="4836"/>
            </a:lvl1pPr>
          </a:lstStyle>
          <a:p>
            <a:pPr/>
            <a:r>
              <a:t>Educación</a:t>
            </a:r>
          </a:p>
        </p:txBody>
      </p:sp>
      <p:sp>
        <p:nvSpPr>
          <p:cNvPr id="324" name="El foco está dado en la educación. Se dividen en formales o informales.…"/>
          <p:cNvSpPr txBox="1"/>
          <p:nvPr>
            <p:ph type="body" sz="half" idx="1"/>
          </p:nvPr>
        </p:nvSpPr>
        <p:spPr>
          <a:xfrm>
            <a:off x="7023100" y="1803400"/>
            <a:ext cx="5867953" cy="7726846"/>
          </a:xfrm>
          <a:prstGeom prst="rect">
            <a:avLst/>
          </a:prstGeom>
        </p:spPr>
        <p:txBody>
          <a:bodyPr/>
          <a:lstStyle/>
          <a:p>
            <a:pPr/>
            <a:r>
              <a:t>El foco está dado en la educación. Se dividen en formales o informales. </a:t>
            </a:r>
          </a:p>
          <a:p>
            <a:pPr/>
            <a:r>
              <a:rPr b="1"/>
              <a:t>Cuestiones científicas:</a:t>
            </a:r>
            <a:r>
              <a:t> Algunos pueden ser considerados ciencia ciudadana sólo en virtud de la inclusión de un socio de investigación como organizador</a:t>
            </a:r>
          </a:p>
          <a:p>
            <a:pPr/>
            <a:r>
              <a:rPr b="1"/>
              <a:t>Organización:</a:t>
            </a:r>
            <a:r>
              <a:t> De arriba hacia abajo. Fuerte soporte financiero. </a:t>
            </a:r>
          </a:p>
          <a:p>
            <a:pPr/>
            <a:r>
              <a:rPr b="1"/>
              <a:t>Tecnológica:</a:t>
            </a:r>
            <a:r>
              <a:t> Diseñados claramente para atraer al publico objetivo: niños, familias, y contextos de aprendizaje.</a:t>
            </a:r>
          </a:p>
        </p:txBody>
      </p:sp>
      <p:sp>
        <p:nvSpPr>
          <p:cNvPr id="325" name="Eric North - https://flic.kr/p/nA9tQ6"/>
          <p:cNvSpPr txBox="1"/>
          <p:nvPr/>
        </p:nvSpPr>
        <p:spPr>
          <a:xfrm>
            <a:off x="146959" y="9081654"/>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pic>
        <p:nvPicPr>
          <p:cNvPr id="326" name="Captura de pantalla 2016-03-15 a las 10.01.47 p.m..png" descr="Captura de pantalla 2016-03-15 a las 10.01.47 p.m..png"/>
          <p:cNvPicPr>
            <a:picLocks noChangeAspect="1"/>
          </p:cNvPicPr>
          <p:nvPr/>
        </p:nvPicPr>
        <p:blipFill>
          <a:blip r:embed="rId3">
            <a:extLst/>
          </a:blip>
          <a:srcRect l="119" t="119" r="119" b="119"/>
          <a:stretch>
            <a:fillRect/>
          </a:stretch>
        </p:blipFill>
        <p:spPr>
          <a:xfrm>
            <a:off x="247594" y="3626594"/>
            <a:ext cx="6223024" cy="5490902"/>
          </a:xfrm>
          <a:prstGeom prst="rect">
            <a:avLst/>
          </a:prstGeom>
          <a:ln w="12700">
            <a:miter lim="400000"/>
          </a:ln>
        </p:spPr>
      </p:pic>
      <p:pic>
        <p:nvPicPr>
          <p:cNvPr id="327" name="Imagen" descr="Imagen"/>
          <p:cNvPicPr>
            <a:picLocks noChangeAspect="1"/>
          </p:cNvPicPr>
          <p:nvPr/>
        </p:nvPicPr>
        <p:blipFill>
          <a:blip r:embed="rId4">
            <a:extLst/>
          </a:blip>
          <a:stretch>
            <a:fillRect/>
          </a:stretch>
        </p:blipFill>
        <p:spPr>
          <a:xfrm rot="18678472">
            <a:off x="-590550" y="2853935"/>
            <a:ext cx="7620000" cy="1270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32" name="Desde la perspectiva de la ciencia comunitaria"/>
          <p:cNvSpPr txBox="1"/>
          <p:nvPr>
            <p:ph type="title"/>
          </p:nvPr>
        </p:nvSpPr>
        <p:spPr>
          <a:prstGeom prst="rect">
            <a:avLst/>
          </a:prstGeom>
        </p:spPr>
        <p:txBody>
          <a:bodyPr/>
          <a:lstStyle>
            <a:lvl1pPr defTabSz="543305">
              <a:spcBef>
                <a:spcPts val="2100"/>
              </a:spcBef>
              <a:defRPr sz="4836"/>
            </a:lvl1pPr>
          </a:lstStyle>
          <a:p>
            <a:pPr/>
            <a:r>
              <a:t>Desde la perspectiva de la ciencia comunitaria</a:t>
            </a:r>
          </a:p>
        </p:txBody>
      </p:sp>
      <p:sp>
        <p:nvSpPr>
          <p:cNvPr id="333" name="Se establecen a partir de las experiencias que tuvieron los autores dentro de sus proyectos. Respondiendo a las siguientes preguntas."/>
          <p:cNvSpPr txBox="1"/>
          <p:nvPr>
            <p:ph type="body" idx="1"/>
          </p:nvPr>
        </p:nvSpPr>
        <p:spPr>
          <a:prstGeom prst="rect">
            <a:avLst/>
          </a:prstGeom>
        </p:spPr>
        <p:txBody>
          <a:bodyPr/>
          <a:lstStyle/>
          <a:p>
            <a:pPr/>
            <a:r>
              <a:t>Se establecen a partir de las experiencias que tuvieron los autores dentro de sus proyectos. Respondiendo a las siguientes preguntas.</a:t>
            </a:r>
          </a:p>
        </p:txBody>
      </p:sp>
      <p:graphicFrame>
        <p:nvGraphicFramePr>
          <p:cNvPr id="334" name="Tabla"/>
          <p:cNvGraphicFramePr/>
          <p:nvPr/>
        </p:nvGraphicFramePr>
        <p:xfrm>
          <a:off x="571500" y="5187302"/>
          <a:ext cx="11874501" cy="2429018"/>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688132">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r>
            </a:tbl>
          </a:graphicData>
        </a:graphic>
      </p:graphicFrame>
      <p:sp>
        <p:nvSpPr>
          <p:cNvPr id="335" name="C. C. et al Wilderman, “Models of community science: design lessons from the field,” Cornell Laboratory of Ornithology, 2007."/>
          <p:cNvSpPr txBox="1"/>
          <p:nvPr/>
        </p:nvSpPr>
        <p:spPr>
          <a:xfrm>
            <a:off x="217571" y="8498477"/>
            <a:ext cx="1294624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1800"/>
              </a:spcBef>
              <a:defRPr i="0" spc="0" sz="2100"/>
            </a:lvl1pPr>
          </a:lstStyle>
          <a:p>
            <a:pPr/>
            <a:r>
              <a:t>C. C. et al Wilderman, “Models of community science: design lessons from the field,” Cornell Laboratory of Ornithology, 2007.</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38" name="Modelo de asesoramiento a la comunidad"/>
          <p:cNvSpPr txBox="1"/>
          <p:nvPr>
            <p:ph type="title"/>
          </p:nvPr>
        </p:nvSpPr>
        <p:spPr>
          <a:prstGeom prst="rect">
            <a:avLst/>
          </a:prstGeom>
        </p:spPr>
        <p:txBody>
          <a:bodyPr/>
          <a:lstStyle>
            <a:lvl1pPr defTabSz="543305">
              <a:spcBef>
                <a:spcPts val="2100"/>
              </a:spcBef>
              <a:defRPr sz="4836"/>
            </a:lvl1pPr>
          </a:lstStyle>
          <a:p>
            <a:pPr/>
            <a:r>
              <a:t>Modelo de asesoramiento a la comunidad</a:t>
            </a:r>
          </a:p>
        </p:txBody>
      </p:sp>
      <p:sp>
        <p:nvSpPr>
          <p:cNvPr id="339" name="L@s profesionales actúan como asesores. Se la denomina “ciencia para el pueblo”."/>
          <p:cNvSpPr txBox="1"/>
          <p:nvPr>
            <p:ph type="body" sz="half" idx="1"/>
          </p:nvPr>
        </p:nvSpPr>
        <p:spPr>
          <a:xfrm>
            <a:off x="571500" y="6481846"/>
            <a:ext cx="11861800" cy="2547854"/>
          </a:xfrm>
          <a:prstGeom prst="rect">
            <a:avLst/>
          </a:prstGeom>
        </p:spPr>
        <p:txBody>
          <a:bodyPr/>
          <a:lstStyle/>
          <a:p>
            <a:pPr/>
            <a:r>
              <a:t>L@s profesionales actúan como asesores. Se la denomina “ciencia para el pueblo”.</a:t>
            </a:r>
          </a:p>
        </p:txBody>
      </p:sp>
      <p:graphicFrame>
        <p:nvGraphicFramePr>
          <p:cNvPr id="340"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15621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43" name="Modelo de trabajadores de la comunidad"/>
          <p:cNvSpPr txBox="1"/>
          <p:nvPr>
            <p:ph type="title"/>
          </p:nvPr>
        </p:nvSpPr>
        <p:spPr>
          <a:prstGeom prst="rect">
            <a:avLst/>
          </a:prstGeom>
        </p:spPr>
        <p:txBody>
          <a:bodyPr/>
          <a:lstStyle>
            <a:lvl1pPr defTabSz="543305">
              <a:spcBef>
                <a:spcPts val="2100"/>
              </a:spcBef>
              <a:defRPr sz="4836"/>
            </a:lvl1pPr>
          </a:lstStyle>
          <a:p>
            <a:pPr/>
            <a:r>
              <a:t>Modelo de trabajadores de la comunidad</a:t>
            </a:r>
          </a:p>
        </p:txBody>
      </p:sp>
      <p:graphicFrame>
        <p:nvGraphicFramePr>
          <p:cNvPr id="344"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 y 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47" name="Modelo de investigación participativa basto en la la comunidad"/>
          <p:cNvSpPr txBox="1"/>
          <p:nvPr>
            <p:ph type="title"/>
          </p:nvPr>
        </p:nvSpPr>
        <p:spPr>
          <a:prstGeom prst="rect">
            <a:avLst/>
          </a:prstGeom>
        </p:spPr>
        <p:txBody>
          <a:bodyPr/>
          <a:lstStyle>
            <a:lvl1pPr defTabSz="473201">
              <a:spcBef>
                <a:spcPts val="1800"/>
              </a:spcBef>
              <a:defRPr sz="4212"/>
            </a:lvl1pPr>
          </a:lstStyle>
          <a:p>
            <a:pPr/>
            <a:r>
              <a:t>Modelo de investigación participativa basto en la la comunidad</a:t>
            </a:r>
          </a:p>
        </p:txBody>
      </p:sp>
      <p:sp>
        <p:nvSpPr>
          <p:cNvPr id="348" name="“Ciencia por el pueblo”."/>
          <p:cNvSpPr txBox="1"/>
          <p:nvPr>
            <p:ph type="body" sz="half" idx="1"/>
          </p:nvPr>
        </p:nvSpPr>
        <p:spPr>
          <a:xfrm>
            <a:off x="571500" y="7417396"/>
            <a:ext cx="11861800" cy="2547854"/>
          </a:xfrm>
          <a:prstGeom prst="rect">
            <a:avLst/>
          </a:prstGeom>
        </p:spPr>
        <p:txBody>
          <a:bodyPr/>
          <a:lstStyle/>
          <a:p>
            <a:pPr/>
            <a:r>
              <a:t>“Ciencia por el pueblo”.</a:t>
            </a:r>
          </a:p>
        </p:txBody>
      </p:sp>
      <p:graphicFrame>
        <p:nvGraphicFramePr>
          <p:cNvPr id="349"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2" name="Comparación entre los modelos"/>
          <p:cNvSpPr txBox="1"/>
          <p:nvPr>
            <p:ph type="title"/>
          </p:nvPr>
        </p:nvSpPr>
        <p:spPr>
          <a:prstGeom prst="rect">
            <a:avLst/>
          </a:prstGeom>
        </p:spPr>
        <p:txBody>
          <a:bodyPr/>
          <a:lstStyle>
            <a:lvl1pPr defTabSz="543305">
              <a:spcBef>
                <a:spcPts val="2100"/>
              </a:spcBef>
              <a:defRPr sz="4836"/>
            </a:lvl1pPr>
          </a:lstStyle>
          <a:p>
            <a:pPr/>
            <a:r>
              <a:t>Comparación entre los modelos</a:t>
            </a:r>
          </a:p>
        </p:txBody>
      </p:sp>
      <p:graphicFrame>
        <p:nvGraphicFramePr>
          <p:cNvPr id="353" name="Tabla"/>
          <p:cNvGraphicFramePr/>
          <p:nvPr/>
        </p:nvGraphicFramePr>
        <p:xfrm>
          <a:off x="133583" y="2261221"/>
          <a:ext cx="12750334" cy="6849371"/>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3184408"/>
                <a:gridCol w="3184408"/>
                <a:gridCol w="3184408"/>
                <a:gridCol w="3184408"/>
              </a:tblGrid>
              <a:tr h="1333500">
                <a:tc>
                  <a:txBody>
                    <a:bodyPr/>
                    <a:lstStyle/>
                    <a:p>
                      <a:pPr algn="ctr" defTabSz="457200">
                        <a:defRPr sz="1800">
                          <a:solidFill>
                            <a:srgbClr val="000000"/>
                          </a:solidFill>
                        </a:defRPr>
                      </a:pPr>
                      <a:r>
                        <a:rPr sz="2800">
                          <a:solidFill>
                            <a:srgbClr val="FFFFFF"/>
                          </a:solidFill>
                        </a:rPr>
                        <a:t>Modelo operacional</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Eficiencia</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Democracia
“conocimiento es poder”</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Sustentabilidad</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b="1" sz="2800">
                          <a:solidFill>
                            <a:schemeClr val="accent2">
                              <a:satOff val="-3676"/>
                              <a:lumOff val="-12171"/>
                            </a:schemeClr>
                          </a:solidFill>
                          <a:sym typeface="Iowan Old Style"/>
                        </a:rPr>
                        <a:t>Modelos de Asesoramiento y Trabajadores de 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Inmediata, resultados científicos medibles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Sólo l@s expert@s usan los datos, l@s voluntari@s dependen de ell@s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Finaliza el dinero, l@s científic@s se van, las actividades finalizan.</a:t>
                      </a:r>
                    </a:p>
                  </a:txBody>
                  <a:tcPr marL="50800" marR="50800" marT="50800" marB="50800" anchor="ctr" anchorCtr="0" horzOverflow="overflow"/>
                </a:tc>
              </a:tr>
              <a:tr h="3467100">
                <a:tc>
                  <a:txBody>
                    <a:bodyPr/>
                    <a:lstStyle/>
                    <a:p>
                      <a:pPr algn="ctr" defTabSz="914400">
                        <a:tabLst>
                          <a:tab pos="914400" algn="l"/>
                        </a:tabLst>
                        <a:defRPr sz="1800">
                          <a:solidFill>
                            <a:srgbClr val="000000"/>
                          </a:solidFill>
                        </a:defRPr>
                      </a:pPr>
                      <a:r>
                        <a:rPr b="1" sz="2800">
                          <a:sym typeface="Iowan Old Style"/>
                        </a:rPr>
                        <a:t>Basados en la comunidad, investigación participativa</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500">
                          <a:sym typeface="Iowan Old Style"/>
                        </a:rPr>
                        <a:t>Requiere tiempo, paciencia y compromiso para un proceso de capacitación complejo.</a:t>
                      </a:r>
                    </a:p>
                  </a:txBody>
                  <a:tcPr marL="50800" marR="50800" marT="50800" marB="50800" anchor="ctr" anchorCtr="0" horzOverflow="overflow"/>
                </a:tc>
                <a:tc>
                  <a:txBody>
                    <a:bodyPr/>
                    <a:lstStyle/>
                    <a:p>
                      <a:pPr algn="l" defTabSz="457200">
                        <a:lnSpc>
                          <a:spcPts val="4200"/>
                        </a:lnSpc>
                        <a:spcBef>
                          <a:spcPts val="1200"/>
                        </a:spcBef>
                        <a:defRPr sz="1800">
                          <a:solidFill>
                            <a:srgbClr val="000000"/>
                          </a:solidFill>
                        </a:defRPr>
                      </a:pPr>
                      <a:r>
                        <a:rPr sz="2400">
                          <a:sym typeface="Iowan Old Style"/>
                        </a:rPr>
                        <a:t>L@s voluntari@s dan forma a las interpretaciones desde su propio conocimiento y pueden usar los datos. Empareja el juego en la toma de decisiónes.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700">
                          <a:sym typeface="Iowan Old Style"/>
                        </a:rPr>
                        <a:t>Desarrolla la capacidad en la comunidad de continuar luego de que l@s cientific@s y el dinero se hayan ido.</a:t>
                      </a:r>
                    </a:p>
                  </a:txBody>
                  <a:tcPr marL="50800" marR="50800" marT="50800" marB="50800" anchor="ctr" anchorCtr="0" horzOverflow="overflow"/>
                </a:tc>
              </a:tr>
            </a:tbl>
          </a:graphicData>
        </a:graphic>
      </p:graphicFrame>
      <p:sp>
        <p:nvSpPr>
          <p:cNvPr id="354" name="Lease científic@s como profesionales."/>
          <p:cNvSpPr txBox="1"/>
          <p:nvPr/>
        </p:nvSpPr>
        <p:spPr>
          <a:xfrm>
            <a:off x="120676" y="9123109"/>
            <a:ext cx="541665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Lease científic@s como profesionales.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Imagen" descr="Imagen"/>
          <p:cNvPicPr>
            <a:picLocks noChangeAspect="1"/>
          </p:cNvPicPr>
          <p:nvPr>
            <p:ph type="pic" idx="13"/>
          </p:nvPr>
        </p:nvPicPr>
        <p:blipFill>
          <a:blip r:embed="rId2">
            <a:extLst/>
          </a:blip>
          <a:srcRect l="0" t="0" r="0" b="0"/>
          <a:stretch>
            <a:fillRect/>
          </a:stretch>
        </p:blipFill>
        <p:spPr>
          <a:xfrm>
            <a:off x="6349" y="1174588"/>
            <a:ext cx="6438901" cy="2624004"/>
          </a:xfrm>
          <a:prstGeom prst="rect">
            <a:avLst/>
          </a:prstGeom>
        </p:spPr>
      </p:pic>
      <p:sp>
        <p:nvSpPr>
          <p:cNvPr id="144"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5" name="Recaptcha"/>
          <p:cNvSpPr txBox="1"/>
          <p:nvPr>
            <p:ph type="title"/>
          </p:nvPr>
        </p:nvSpPr>
        <p:spPr>
          <a:prstGeom prst="rect">
            <a:avLst/>
          </a:prstGeom>
        </p:spPr>
        <p:txBody>
          <a:bodyPr/>
          <a:lstStyle>
            <a:lvl1pPr defTabSz="543305">
              <a:spcBef>
                <a:spcPts val="2100"/>
              </a:spcBef>
              <a:defRPr sz="4836"/>
            </a:lvl1pPr>
          </a:lstStyle>
          <a:p>
            <a:pPr/>
            <a:r>
              <a:t>Recaptcha</a:t>
            </a:r>
          </a:p>
        </p:txBody>
      </p:sp>
      <p:sp>
        <p:nvSpPr>
          <p:cNvPr id="146" name="Tareas…"/>
          <p:cNvSpPr txBox="1"/>
          <p:nvPr>
            <p:ph type="body" sz="half" idx="1"/>
          </p:nvPr>
        </p:nvSpPr>
        <p:spPr>
          <a:prstGeom prst="rect">
            <a:avLst/>
          </a:prstGeom>
        </p:spPr>
        <p:txBody>
          <a:bodyPr/>
          <a:lstStyle/>
          <a:p>
            <a:pPr/>
            <a:r>
              <a:t>Tareas</a:t>
            </a:r>
          </a:p>
          <a:p>
            <a:pPr lvl="1"/>
            <a:r>
              <a:t>Digitalizar textos y números</a:t>
            </a:r>
          </a:p>
          <a:p>
            <a:pPr/>
            <a:r>
              <a:t>Recompensa</a:t>
            </a:r>
          </a:p>
          <a:p>
            <a:pPr lvl="1"/>
            <a:r>
              <a:t>Hacer lo que uno quería hacer antes de ser interrumpido.</a:t>
            </a:r>
          </a:p>
        </p:txBody>
      </p:sp>
      <p:pic>
        <p:nvPicPr>
          <p:cNvPr id="147" name="Imagen" descr="Imagen"/>
          <p:cNvPicPr>
            <a:picLocks noChangeAspect="1"/>
          </p:cNvPicPr>
          <p:nvPr/>
        </p:nvPicPr>
        <p:blipFill>
          <a:blip r:embed="rId3">
            <a:extLst/>
          </a:blip>
          <a:stretch>
            <a:fillRect/>
          </a:stretch>
        </p:blipFill>
        <p:spPr>
          <a:xfrm>
            <a:off x="218984" y="4279247"/>
            <a:ext cx="6013632" cy="488607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6"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35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8" name="Modelos de participación publica en investigación"/>
          <p:cNvSpPr txBox="1"/>
          <p:nvPr>
            <p:ph type="title"/>
          </p:nvPr>
        </p:nvSpPr>
        <p:spPr>
          <a:prstGeom prst="rect">
            <a:avLst/>
          </a:prstGeom>
        </p:spPr>
        <p:txBody>
          <a:bodyPr/>
          <a:lstStyle>
            <a:lvl1pPr>
              <a:defRPr sz="10000"/>
            </a:lvl1pPr>
          </a:lstStyle>
          <a:p>
            <a:pPr/>
            <a:r>
              <a:t>Modelos de participación publica en investigación</a:t>
            </a:r>
          </a:p>
        </p:txBody>
      </p:sp>
      <p:sp>
        <p:nvSpPr>
          <p:cNvPr id="359" name=". R. Bonney, H. Ballard, R. Jordan, E. McCallie, T. Phillips, J. Shirk, and C. C. Wilderman, “Public Participation in Scientific Research: Defining the Field and Assessing Its Potential for Informal Science Education. A CAISE Inquiry Group Report,” 2009."/>
          <p:cNvSpPr txBox="1"/>
          <p:nvPr>
            <p:ph type="body" sz="quarter" idx="1"/>
          </p:nvPr>
        </p:nvSpPr>
        <p:spPr>
          <a:prstGeom prst="rect">
            <a:avLst/>
          </a:prstGeom>
        </p:spPr>
        <p:txBody>
          <a:bodyPr/>
          <a:lstStyle/>
          <a:p>
            <a:pPr defTabSz="233679">
              <a:spcBef>
                <a:spcPts val="200"/>
              </a:spcBef>
              <a:defRPr sz="1920"/>
            </a:pPr>
            <a:r>
              <a:t>	.	R. Bonney, H. Ballard, R. Jordan, E. McCallie, T. Phillips, J. Shirk, and C. C. Wilderman, “Public Participation in Scientific Research: Defining the Field and Assessing Its Potential for Informal Science Education. A CAISE Inquiry Group Report,” 2009. </a:t>
            </a:r>
            <a:b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62" name="Contributivos"/>
          <p:cNvSpPr txBox="1"/>
          <p:nvPr>
            <p:ph type="title"/>
          </p:nvPr>
        </p:nvSpPr>
        <p:spPr>
          <a:prstGeom prst="rect">
            <a:avLst/>
          </a:prstGeom>
        </p:spPr>
        <p:txBody>
          <a:bodyPr/>
          <a:lstStyle>
            <a:lvl1pPr defTabSz="543305">
              <a:spcBef>
                <a:spcPts val="2100"/>
              </a:spcBef>
              <a:defRPr sz="4836"/>
            </a:lvl1pPr>
          </a:lstStyle>
          <a:p>
            <a:pPr/>
            <a:r>
              <a:t>Contributivos</a:t>
            </a:r>
          </a:p>
        </p:txBody>
      </p:sp>
      <p:sp>
        <p:nvSpPr>
          <p:cNvPr id="363" name="Son proyectos de recolección de datos impulsados por l@s investigador@s.…"/>
          <p:cNvSpPr txBox="1"/>
          <p:nvPr>
            <p:ph type="body" idx="1"/>
          </p:nvPr>
        </p:nvSpPr>
        <p:spPr>
          <a:prstGeom prst="rect">
            <a:avLst/>
          </a:prstGeom>
        </p:spPr>
        <p:txBody>
          <a:bodyPr/>
          <a:lstStyle/>
          <a:p>
            <a:pPr/>
            <a:r>
              <a:t>Son proyectos de recolección de datos impulsados por l@s investigador@s.</a:t>
            </a:r>
          </a:p>
          <a:p>
            <a:pPr/>
            <a:r>
              <a:t>En algunos proyectos se intenta motivar a l@s voluntari@s a analizar los datos con herramientas de visualización o análisis.  Raramente se esperan que est@s generen resultados útiles para el avance del proyecto. </a:t>
            </a:r>
          </a:p>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66" name="Colaborativos"/>
          <p:cNvSpPr txBox="1"/>
          <p:nvPr>
            <p:ph type="title"/>
          </p:nvPr>
        </p:nvSpPr>
        <p:spPr>
          <a:prstGeom prst="rect">
            <a:avLst/>
          </a:prstGeom>
        </p:spPr>
        <p:txBody>
          <a:bodyPr/>
          <a:lstStyle>
            <a:lvl1pPr defTabSz="543305">
              <a:spcBef>
                <a:spcPts val="2100"/>
              </a:spcBef>
              <a:defRPr sz="4836"/>
            </a:lvl1pPr>
          </a:lstStyle>
          <a:p>
            <a:pPr/>
            <a:r>
              <a:t>Colaborativos</a:t>
            </a:r>
          </a:p>
        </p:txBody>
      </p:sp>
      <p:sp>
        <p:nvSpPr>
          <p:cNvPr id="367" name="Diseñados por l@s cientific@s profesionales y en los cuales l@s voluntari@s contribuyen en la recolección, rediseño y análisis.…"/>
          <p:cNvSpPr txBox="1"/>
          <p:nvPr>
            <p:ph type="body" idx="1"/>
          </p:nvPr>
        </p:nvSpPr>
        <p:spPr>
          <a:prstGeom prst="rect">
            <a:avLst/>
          </a:prstGeom>
        </p:spPr>
        <p:txBody>
          <a:bodyPr/>
          <a:lstStyle/>
          <a:p>
            <a:pPr/>
            <a:r>
              <a:t>Diseñados por l@s cientific@s profesionales y en los cuales l@s voluntari@s contribuyen en la recolección, rediseño y análisis.</a:t>
            </a:r>
          </a:p>
          <a:p>
            <a:pPr/>
            <a:r>
              <a:t>Hay mayor participación de los voluntarios pero no deciden en el objetivo del proyecto.</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70" name="Co-Creados"/>
          <p:cNvSpPr txBox="1"/>
          <p:nvPr>
            <p:ph type="title"/>
          </p:nvPr>
        </p:nvSpPr>
        <p:spPr>
          <a:prstGeom prst="rect">
            <a:avLst/>
          </a:prstGeom>
        </p:spPr>
        <p:txBody>
          <a:bodyPr/>
          <a:lstStyle>
            <a:lvl1pPr defTabSz="543305">
              <a:spcBef>
                <a:spcPts val="2100"/>
              </a:spcBef>
              <a:defRPr sz="4836"/>
            </a:lvl1pPr>
          </a:lstStyle>
          <a:p>
            <a:pPr/>
            <a:r>
              <a:t>Co-Creados</a:t>
            </a:r>
          </a:p>
        </p:txBody>
      </p:sp>
      <p:sp>
        <p:nvSpPr>
          <p:cNvPr id="371" name="Diseñados por los profesionales y la comunidad en conjunto.…"/>
          <p:cNvSpPr txBox="1"/>
          <p:nvPr>
            <p:ph type="body" idx="1"/>
          </p:nvPr>
        </p:nvSpPr>
        <p:spPr>
          <a:prstGeom prst="rect">
            <a:avLst/>
          </a:prstGeom>
        </p:spPr>
        <p:txBody>
          <a:bodyPr/>
          <a:lstStyle/>
          <a:p>
            <a:pPr/>
            <a:r>
              <a:t>Diseñados por los profesionales y la comunidad en conjunto. </a:t>
            </a:r>
          </a:p>
          <a:p>
            <a:pPr/>
            <a:r>
              <a:t>Los miembros de la comunidad son los que plantean la problemática y luego trabajan en conjunto con los científicos para poder responder a estas preguntas y sugería soluciones.</a:t>
            </a:r>
          </a:p>
          <a:p>
            <a:pPr/>
            <a:r>
              <a:t>Se alienta a los participantes a tomar parte en todas las etapas del proceso.</a:t>
            </a:r>
          </a:p>
          <a:p>
            <a:pPr/>
            <a:r>
              <a:t>Si el proyecto no funciona, se trabaja en conjunto para mejorarlo.</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3" name="Captura de pantalla 2017-11-28 a la(s) 16.43.05.png" descr="Captura de pantalla 2017-11-28 a la(s) 16.43.05.png"/>
          <p:cNvPicPr>
            <a:picLocks noChangeAspect="1"/>
          </p:cNvPicPr>
          <p:nvPr/>
        </p:nvPicPr>
        <p:blipFill>
          <a:blip r:embed="rId2">
            <a:extLst/>
          </a:blip>
          <a:stretch>
            <a:fillRect/>
          </a:stretch>
        </p:blipFill>
        <p:spPr>
          <a:xfrm>
            <a:off x="2094255" y="488950"/>
            <a:ext cx="8534401" cy="87757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5"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376"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77" name="diseño de un proyecto de ciencia ciudadana"/>
          <p:cNvSpPr txBox="1"/>
          <p:nvPr>
            <p:ph type="title"/>
          </p:nvPr>
        </p:nvSpPr>
        <p:spPr>
          <a:prstGeom prst="rect">
            <a:avLst/>
          </a:prstGeom>
        </p:spPr>
        <p:txBody>
          <a:bodyPr/>
          <a:lstStyle>
            <a:lvl1pPr defTabSz="572516">
              <a:defRPr sz="11858"/>
            </a:lvl1pPr>
          </a:lstStyle>
          <a:p>
            <a:pPr/>
            <a:r>
              <a:t>diseño de un proyecto de ciencia ciudadana</a:t>
            </a:r>
          </a:p>
        </p:txBody>
      </p:sp>
      <p:sp>
        <p:nvSpPr>
          <p:cNvPr id="378"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1" name="diseño de un proyecto de cc"/>
          <p:cNvSpPr txBox="1"/>
          <p:nvPr>
            <p:ph type="title"/>
          </p:nvPr>
        </p:nvSpPr>
        <p:spPr>
          <a:prstGeom prst="rect">
            <a:avLst/>
          </a:prstGeom>
        </p:spPr>
        <p:txBody>
          <a:bodyPr/>
          <a:lstStyle>
            <a:lvl1pPr defTabSz="543305">
              <a:spcBef>
                <a:spcPts val="2100"/>
              </a:spcBef>
              <a:defRPr sz="4836"/>
            </a:lvl1pPr>
          </a:lstStyle>
          <a:p>
            <a:pPr/>
            <a:r>
              <a:t>diseño de un proyecto de cc</a:t>
            </a:r>
          </a:p>
        </p:txBody>
      </p:sp>
      <p:sp>
        <p:nvSpPr>
          <p:cNvPr id="382" name="Elegir una pregunta científica…"/>
          <p:cNvSpPr txBox="1"/>
          <p:nvPr>
            <p:ph type="body" idx="1"/>
          </p:nvPr>
        </p:nvSpPr>
        <p:spPr>
          <a:prstGeom prst="rect">
            <a:avLst/>
          </a:prstGeom>
        </p:spPr>
        <p:txBody>
          <a:bodyPr/>
          <a:lstStyle/>
          <a:p>
            <a:pPr marL="514350" indent="-514350" defTabSz="525779">
              <a:spcBef>
                <a:spcPts val="1600"/>
              </a:spcBef>
              <a:buSzPct val="100000"/>
              <a:buFontTx/>
              <a:buAutoNum type="arabicPeriod" startAt="1"/>
              <a:defRPr sz="2880"/>
            </a:pPr>
            <a:r>
              <a:t>Elegir una pregunta científica</a:t>
            </a:r>
          </a:p>
          <a:p>
            <a:pPr marL="514350" indent="-514350" defTabSz="525779">
              <a:spcBef>
                <a:spcPts val="1600"/>
              </a:spcBef>
              <a:buSzPct val="100000"/>
              <a:buFontTx/>
              <a:buAutoNum type="arabicPeriod" startAt="1"/>
              <a:defRPr sz="2880"/>
            </a:pPr>
            <a:r>
              <a:t>Construí un equipo de científicos / educadores / tecnólogos / evaluadores. </a:t>
            </a:r>
          </a:p>
          <a:p>
            <a:pPr marL="514350" indent="-514350" defTabSz="525779">
              <a:spcBef>
                <a:spcPts val="1600"/>
              </a:spcBef>
              <a:buSzPct val="100000"/>
              <a:buFontTx/>
              <a:buAutoNum type="arabicPeriod" startAt="1"/>
              <a:defRPr sz="2880"/>
            </a:pPr>
            <a:r>
              <a:t>Desarrolla evaluaciones y refiná los protocolos, formularios, y material de soporte educativo.</a:t>
            </a:r>
          </a:p>
          <a:p>
            <a:pPr marL="514350" indent="-514350" defTabSz="525779">
              <a:spcBef>
                <a:spcPts val="1600"/>
              </a:spcBef>
              <a:buSzPct val="100000"/>
              <a:buFontTx/>
              <a:buAutoNum type="arabicPeriod" startAt="1"/>
              <a:defRPr sz="2880"/>
            </a:pPr>
            <a:r>
              <a:t>Reclutá participantes.</a:t>
            </a:r>
          </a:p>
          <a:p>
            <a:pPr marL="514350" indent="-514350" defTabSz="525779">
              <a:spcBef>
                <a:spcPts val="1600"/>
              </a:spcBef>
              <a:buSzPct val="100000"/>
              <a:buFontTx/>
              <a:buAutoNum type="arabicPeriod" startAt="1"/>
              <a:defRPr sz="2880"/>
            </a:pPr>
            <a:r>
              <a:t>Entrena a los participantes.</a:t>
            </a:r>
          </a:p>
          <a:p>
            <a:pPr marL="514350" indent="-514350" defTabSz="525779">
              <a:spcBef>
                <a:spcPts val="1600"/>
              </a:spcBef>
              <a:buSzPct val="100000"/>
              <a:buFontTx/>
              <a:buAutoNum type="arabicPeriod" startAt="1"/>
              <a:defRPr sz="2880"/>
            </a:pPr>
            <a:r>
              <a:t>Acepta, edita, y muestra los datos.</a:t>
            </a:r>
          </a:p>
          <a:p>
            <a:pPr marL="514350" indent="-514350" defTabSz="525779">
              <a:spcBef>
                <a:spcPts val="1600"/>
              </a:spcBef>
              <a:buSzPct val="100000"/>
              <a:buFontTx/>
              <a:buAutoNum type="arabicPeriod" startAt="1"/>
              <a:defRPr sz="2880"/>
            </a:pPr>
            <a:r>
              <a:t>Analiza e interpreta los datos.</a:t>
            </a:r>
          </a:p>
          <a:p>
            <a:pPr marL="514350" indent="-514350" defTabSz="525779">
              <a:spcBef>
                <a:spcPts val="1600"/>
              </a:spcBef>
              <a:buSzPct val="100000"/>
              <a:buFontTx/>
              <a:buAutoNum type="arabicPeriod" startAt="1"/>
              <a:defRPr sz="2880"/>
            </a:pPr>
            <a:r>
              <a:t>Disemina los resultados</a:t>
            </a:r>
          </a:p>
          <a:p>
            <a:pPr marL="514350" indent="-514350" defTabSz="525779">
              <a:spcBef>
                <a:spcPts val="1600"/>
              </a:spcBef>
              <a:buSzPct val="100000"/>
              <a:buFontTx/>
              <a:buAutoNum type="arabicPeriod" startAt="1"/>
              <a:defRPr sz="2880"/>
            </a:pPr>
            <a:r>
              <a:t>Evalúa y mide los resultados obtenidos.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5" name="ejemplo encantador - saca la lengua"/>
          <p:cNvSpPr txBox="1"/>
          <p:nvPr>
            <p:ph type="title"/>
          </p:nvPr>
        </p:nvSpPr>
        <p:spPr>
          <a:prstGeom prst="rect">
            <a:avLst/>
          </a:prstGeom>
        </p:spPr>
        <p:txBody>
          <a:bodyPr/>
          <a:lstStyle>
            <a:lvl1pPr defTabSz="543305">
              <a:spcBef>
                <a:spcPts val="2100"/>
              </a:spcBef>
              <a:defRPr sz="4836"/>
            </a:lvl1pPr>
          </a:lstStyle>
          <a:p>
            <a:pPr/>
            <a:r>
              <a:t>ejemplo encantador - saca la lengua</a:t>
            </a:r>
          </a:p>
        </p:txBody>
      </p:sp>
      <p:sp>
        <p:nvSpPr>
          <p:cNvPr id="386" name="http://www.sacalalengua.org"/>
          <p:cNvSpPr txBox="1"/>
          <p:nvPr/>
        </p:nvSpPr>
        <p:spPr>
          <a:xfrm>
            <a:off x="674901" y="1701799"/>
            <a:ext cx="431429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http://www.sacalalengua.org</a:t>
            </a:r>
          </a:p>
        </p:txBody>
      </p:sp>
      <p:pic>
        <p:nvPicPr>
          <p:cNvPr id="387" name="Captura de pantalla 2016-03-14 a las 3.10.18 p.m..png" descr="Captura de pantalla 2016-03-14 a las 3.10.18 p.m..png"/>
          <p:cNvPicPr>
            <a:picLocks noChangeAspect="1"/>
          </p:cNvPicPr>
          <p:nvPr/>
        </p:nvPicPr>
        <p:blipFill>
          <a:blip r:embed="rId2">
            <a:extLst/>
          </a:blip>
          <a:srcRect l="4872" t="478" r="4872" b="9265"/>
          <a:stretch>
            <a:fillRect/>
          </a:stretch>
        </p:blipFill>
        <p:spPr>
          <a:xfrm>
            <a:off x="804626" y="2242102"/>
            <a:ext cx="11737553" cy="732293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Imagen" descr="Imagen"/>
          <p:cNvPicPr>
            <a:picLocks noChangeAspect="1"/>
          </p:cNvPicPr>
          <p:nvPr>
            <p:ph type="pic" idx="13"/>
          </p:nvPr>
        </p:nvPicPr>
        <p:blipFill>
          <a:blip r:embed="rId2">
            <a:extLst/>
          </a:blip>
          <a:srcRect l="25354" t="0" r="18265" b="163"/>
          <a:stretch>
            <a:fillRect/>
          </a:stretch>
        </p:blipFill>
        <p:spPr>
          <a:xfrm>
            <a:off x="0" y="2146440"/>
            <a:ext cx="6438900" cy="7607160"/>
          </a:xfrm>
          <a:prstGeom prst="rect">
            <a:avLst/>
          </a:prstGeom>
        </p:spPr>
      </p:pic>
      <p:sp>
        <p:nvSpPr>
          <p:cNvPr id="150"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1" name="Duolingo"/>
          <p:cNvSpPr txBox="1"/>
          <p:nvPr>
            <p:ph type="title"/>
          </p:nvPr>
        </p:nvSpPr>
        <p:spPr>
          <a:prstGeom prst="rect">
            <a:avLst/>
          </a:prstGeom>
        </p:spPr>
        <p:txBody>
          <a:bodyPr/>
          <a:lstStyle>
            <a:lvl1pPr defTabSz="543305">
              <a:spcBef>
                <a:spcPts val="2100"/>
              </a:spcBef>
              <a:defRPr sz="4836"/>
            </a:lvl1pPr>
          </a:lstStyle>
          <a:p>
            <a:pPr/>
            <a:r>
              <a:t>Duolingo</a:t>
            </a:r>
          </a:p>
        </p:txBody>
      </p:sp>
      <p:sp>
        <p:nvSpPr>
          <p:cNvPr id="152" name="Tarea…"/>
          <p:cNvSpPr txBox="1"/>
          <p:nvPr>
            <p:ph type="body" sz="half" idx="1"/>
          </p:nvPr>
        </p:nvSpPr>
        <p:spPr>
          <a:prstGeom prst="rect">
            <a:avLst/>
          </a:prstGeom>
        </p:spPr>
        <p:txBody>
          <a:bodyPr/>
          <a:lstStyle/>
          <a:p>
            <a:pPr/>
            <a:r>
              <a:t>Tarea</a:t>
            </a:r>
          </a:p>
          <a:p>
            <a:pPr lvl="1"/>
            <a:r>
              <a:t>Traducir textos (La Web !)</a:t>
            </a:r>
          </a:p>
          <a:p>
            <a:pPr/>
            <a:r>
              <a:t>Recompensa</a:t>
            </a:r>
          </a:p>
          <a:p>
            <a:pPr lvl="1"/>
            <a:r>
              <a:t>Aprender idiomas gratis.</a:t>
            </a:r>
          </a:p>
        </p:txBody>
      </p:sp>
      <p:pic>
        <p:nvPicPr>
          <p:cNvPr id="153" name="Imagen" descr="Imagen"/>
          <p:cNvPicPr>
            <a:picLocks noChangeAspect="1"/>
          </p:cNvPicPr>
          <p:nvPr/>
        </p:nvPicPr>
        <p:blipFill>
          <a:blip r:embed="rId3">
            <a:extLst/>
          </a:blip>
          <a:stretch>
            <a:fillRect/>
          </a:stretch>
        </p:blipFill>
        <p:spPr>
          <a:xfrm>
            <a:off x="-46810" y="-43145"/>
            <a:ext cx="5397501" cy="48772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6" name="Amazon mechanical turk"/>
          <p:cNvSpPr txBox="1"/>
          <p:nvPr>
            <p:ph type="title"/>
          </p:nvPr>
        </p:nvSpPr>
        <p:spPr>
          <a:prstGeom prst="rect">
            <a:avLst/>
          </a:prstGeom>
        </p:spPr>
        <p:txBody>
          <a:bodyPr/>
          <a:lstStyle>
            <a:lvl1pPr defTabSz="543305">
              <a:spcBef>
                <a:spcPts val="2100"/>
              </a:spcBef>
              <a:defRPr sz="4836"/>
            </a:lvl1pPr>
          </a:lstStyle>
          <a:p>
            <a:pPr/>
            <a:r>
              <a:t>Amazon mechanical turk</a:t>
            </a:r>
          </a:p>
        </p:txBody>
      </p:sp>
      <p:sp>
        <p:nvSpPr>
          <p:cNvPr id="157" name="Es una bolsa de micro trabajos…"/>
          <p:cNvSpPr txBox="1"/>
          <p:nvPr>
            <p:ph type="body" idx="1"/>
          </p:nvPr>
        </p:nvSpPr>
        <p:spPr>
          <a:prstGeom prst="rect">
            <a:avLst/>
          </a:prstGeom>
        </p:spPr>
        <p:txBody>
          <a:bodyPr/>
          <a:lstStyle/>
          <a:p>
            <a:pPr marL="413512" indent="-413512" defTabSz="514095">
              <a:spcBef>
                <a:spcPts val="1500"/>
              </a:spcBef>
              <a:defRPr sz="2816"/>
            </a:pPr>
            <a:r>
              <a:t>Es una bolsa de micro trabajos</a:t>
            </a:r>
          </a:p>
          <a:p>
            <a:pPr lvl="1" marL="827024" indent="-413512" defTabSz="514095">
              <a:spcBef>
                <a:spcPts val="1500"/>
              </a:spcBef>
              <a:defRPr sz="2816"/>
            </a:pPr>
            <a:r>
              <a:t>En el rango de centavos por cada trabajo.</a:t>
            </a:r>
          </a:p>
          <a:p>
            <a:pPr marL="413512" indent="-413512" defTabSz="514095">
              <a:spcBef>
                <a:spcPts val="1500"/>
              </a:spcBef>
              <a:defRPr sz="2816"/>
            </a:pPr>
            <a:r>
              <a:t>Ejemplo:</a:t>
            </a:r>
          </a:p>
          <a:p>
            <a:pPr lvl="1" marL="827024" indent="-413512" defTabSz="514095">
              <a:spcBef>
                <a:spcPts val="1500"/>
              </a:spcBef>
              <a:defRPr sz="2816"/>
            </a:pPr>
            <a:r>
              <a:t>Transcribir información</a:t>
            </a:r>
          </a:p>
          <a:p>
            <a:pPr lvl="1" marL="827024" indent="-413512" defTabSz="514095">
              <a:spcBef>
                <a:spcPts val="1500"/>
              </a:spcBef>
              <a:defRPr sz="2816"/>
            </a:pPr>
            <a:r>
              <a:t>Etiquetar imágenes</a:t>
            </a:r>
          </a:p>
          <a:p>
            <a:pPr lvl="1" marL="827024" indent="-413512" defTabSz="514095">
              <a:spcBef>
                <a:spcPts val="1500"/>
              </a:spcBef>
              <a:defRPr sz="2816"/>
            </a:pPr>
            <a:r>
              <a:t>Comentar blogs</a:t>
            </a:r>
          </a:p>
          <a:p>
            <a:pPr marL="413512" indent="-413512" defTabSz="514095">
              <a:spcBef>
                <a:spcPts val="1500"/>
              </a:spcBef>
              <a:defRPr sz="2816"/>
            </a:pPr>
            <a:r>
              <a:t>Más de 170.000 tareas disponibles</a:t>
            </a:r>
            <a:br/>
            <a:r>
              <a:t> (actualmente)</a:t>
            </a:r>
          </a:p>
          <a:p>
            <a:pPr marL="413512" indent="-413512" defTabSz="514095">
              <a:spcBef>
                <a:spcPts val="1500"/>
              </a:spcBef>
              <a:defRPr sz="2816"/>
            </a:pPr>
            <a:r>
              <a:t>30.000 nuevas tareas por día</a:t>
            </a:r>
          </a:p>
          <a:p>
            <a:pPr marL="413512" indent="-413512" defTabSz="514095">
              <a:spcBef>
                <a:spcPts val="1500"/>
              </a:spcBef>
              <a:defRPr sz="2816"/>
            </a:pPr>
            <a:r>
              <a:t>4.000 tareas completas por día</a:t>
            </a:r>
          </a:p>
          <a:p>
            <a:pPr marL="413512" indent="-413512" defTabSz="514095">
              <a:spcBef>
                <a:spcPts val="1500"/>
              </a:spcBef>
              <a:defRPr sz="2816"/>
            </a:pPr>
            <a:r>
              <a:t>Entre $50M-$100M de trabajo al año.</a:t>
            </a:r>
          </a:p>
        </p:txBody>
      </p:sp>
      <p:pic>
        <p:nvPicPr>
          <p:cNvPr id="158" name="Imagen" descr="Imagen"/>
          <p:cNvPicPr>
            <a:picLocks noChangeAspect="1"/>
          </p:cNvPicPr>
          <p:nvPr/>
        </p:nvPicPr>
        <p:blipFill>
          <a:blip r:embed="rId3">
            <a:extLst/>
          </a:blip>
          <a:stretch>
            <a:fillRect/>
          </a:stretch>
        </p:blipFill>
        <p:spPr>
          <a:xfrm>
            <a:off x="6883249" y="5266308"/>
            <a:ext cx="5715001" cy="3924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3" name="amazon mechanical turk"/>
          <p:cNvSpPr txBox="1"/>
          <p:nvPr>
            <p:ph type="title"/>
          </p:nvPr>
        </p:nvSpPr>
        <p:spPr>
          <a:prstGeom prst="rect">
            <a:avLst/>
          </a:prstGeom>
        </p:spPr>
        <p:txBody>
          <a:bodyPr/>
          <a:lstStyle>
            <a:lvl1pPr defTabSz="543305">
              <a:spcBef>
                <a:spcPts val="2100"/>
              </a:spcBef>
              <a:defRPr sz="4836"/>
            </a:lvl1pPr>
          </a:lstStyle>
          <a:p>
            <a:pPr/>
            <a:r>
              <a:t>amazon mechanical turk</a:t>
            </a:r>
          </a:p>
        </p:txBody>
      </p:sp>
      <p:pic>
        <p:nvPicPr>
          <p:cNvPr id="164" name="Imagen" descr="Imagen"/>
          <p:cNvPicPr>
            <a:picLocks noChangeAspect="1"/>
          </p:cNvPicPr>
          <p:nvPr/>
        </p:nvPicPr>
        <p:blipFill>
          <a:blip r:embed="rId2">
            <a:extLst/>
          </a:blip>
          <a:stretch>
            <a:fillRect/>
          </a:stretch>
        </p:blipFill>
        <p:spPr>
          <a:xfrm>
            <a:off x="-1" y="2453494"/>
            <a:ext cx="13004801" cy="637287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7" name="En ciencia y con académicos"/>
          <p:cNvSpPr txBox="1"/>
          <p:nvPr>
            <p:ph type="title"/>
          </p:nvPr>
        </p:nvSpPr>
        <p:spPr>
          <a:prstGeom prst="rect">
            <a:avLst/>
          </a:prstGeom>
        </p:spPr>
        <p:txBody>
          <a:bodyPr/>
          <a:lstStyle>
            <a:lvl1pPr defTabSz="543305">
              <a:spcBef>
                <a:spcPts val="2100"/>
              </a:spcBef>
              <a:defRPr sz="4836"/>
            </a:lvl1pPr>
          </a:lstStyle>
          <a:p>
            <a:pPr/>
            <a:r>
              <a:t>En ciencia y con académicos</a:t>
            </a:r>
          </a:p>
        </p:txBody>
      </p:sp>
      <p:sp>
        <p:nvSpPr>
          <p:cNvPr id="168" name="Mapping dark matter: algoritmo para identificar materia oscura en imágenes.…"/>
          <p:cNvSpPr txBox="1"/>
          <p:nvPr>
            <p:ph type="body" sz="half" idx="1"/>
          </p:nvPr>
        </p:nvSpPr>
        <p:spPr>
          <a:xfrm>
            <a:off x="571500" y="1803400"/>
            <a:ext cx="6508223" cy="7226300"/>
          </a:xfrm>
          <a:prstGeom prst="rect">
            <a:avLst/>
          </a:prstGeom>
        </p:spPr>
        <p:txBody>
          <a:bodyPr/>
          <a:lstStyle/>
          <a:p>
            <a:pPr/>
            <a:r>
              <a:t>Mapping dark matter: algoritmo para identificar materia oscura en imágenes.</a:t>
            </a:r>
          </a:p>
          <a:p>
            <a:pPr/>
            <a:r>
              <a:t>Denoising documents:  algoritmos para mejorar documentos digitalizados. </a:t>
            </a:r>
          </a:p>
          <a:p>
            <a:pPr/>
            <a:r>
              <a:t>Netflix price: algoritmos para mejorar recomendaciones de series y películas.</a:t>
            </a:r>
          </a:p>
        </p:txBody>
      </p:sp>
      <p:pic>
        <p:nvPicPr>
          <p:cNvPr id="169" name="Imagen" descr="Imagen"/>
          <p:cNvPicPr>
            <a:picLocks noChangeAspect="1"/>
          </p:cNvPicPr>
          <p:nvPr/>
        </p:nvPicPr>
        <p:blipFill>
          <a:blip r:embed="rId2">
            <a:extLst/>
          </a:blip>
          <a:stretch>
            <a:fillRect/>
          </a:stretch>
        </p:blipFill>
        <p:spPr>
          <a:xfrm>
            <a:off x="9236338" y="2179279"/>
            <a:ext cx="2705101" cy="1270001"/>
          </a:xfrm>
          <a:prstGeom prst="rect">
            <a:avLst/>
          </a:prstGeom>
          <a:ln w="12700">
            <a:miter lim="400000"/>
          </a:ln>
        </p:spPr>
      </p:pic>
      <p:pic>
        <p:nvPicPr>
          <p:cNvPr id="170" name="Imagen" descr="Imagen"/>
          <p:cNvPicPr>
            <a:picLocks noChangeAspect="1"/>
          </p:cNvPicPr>
          <p:nvPr/>
        </p:nvPicPr>
        <p:blipFill>
          <a:blip r:embed="rId3">
            <a:extLst/>
          </a:blip>
          <a:stretch>
            <a:fillRect/>
          </a:stretch>
        </p:blipFill>
        <p:spPr>
          <a:xfrm>
            <a:off x="9249038" y="4241800"/>
            <a:ext cx="2679701" cy="1270000"/>
          </a:xfrm>
          <a:prstGeom prst="rect">
            <a:avLst/>
          </a:prstGeom>
          <a:ln w="12700">
            <a:miter lim="400000"/>
          </a:ln>
        </p:spPr>
      </p:pic>
      <p:pic>
        <p:nvPicPr>
          <p:cNvPr id="171" name="Imagen" descr="Imagen"/>
          <p:cNvPicPr>
            <a:picLocks noChangeAspect="1"/>
          </p:cNvPicPr>
          <p:nvPr/>
        </p:nvPicPr>
        <p:blipFill>
          <a:blip r:embed="rId4">
            <a:extLst/>
          </a:blip>
          <a:stretch>
            <a:fillRect/>
          </a:stretch>
        </p:blipFill>
        <p:spPr>
          <a:xfrm>
            <a:off x="9249038" y="6304320"/>
            <a:ext cx="2679701" cy="12827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3"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4" name="En ciencia con voluntarios “amateurs”"/>
          <p:cNvSpPr txBox="1"/>
          <p:nvPr>
            <p:ph type="title"/>
          </p:nvPr>
        </p:nvSpPr>
        <p:spPr>
          <a:prstGeom prst="rect">
            <a:avLst/>
          </a:prstGeom>
        </p:spPr>
        <p:txBody>
          <a:bodyPr/>
          <a:lstStyle>
            <a:lvl1pPr defTabSz="543305">
              <a:spcBef>
                <a:spcPts val="2100"/>
              </a:spcBef>
              <a:defRPr sz="4836"/>
            </a:lvl1pPr>
          </a:lstStyle>
          <a:p>
            <a:pPr/>
            <a:r>
              <a:t>En ciencia con voluntarios “amateurs”</a:t>
            </a:r>
          </a:p>
        </p:txBody>
      </p:sp>
      <p:sp>
        <p:nvSpPr>
          <p:cNvPr id="175" name="Galaxy Zoo Hubble: Clasificar imágenes de galaxias.…"/>
          <p:cNvSpPr txBox="1"/>
          <p:nvPr>
            <p:ph type="body" sz="half" idx="1"/>
          </p:nvPr>
        </p:nvSpPr>
        <p:spPr>
          <a:xfrm>
            <a:off x="571500" y="1803400"/>
            <a:ext cx="6434508" cy="7226300"/>
          </a:xfrm>
          <a:prstGeom prst="rect">
            <a:avLst/>
          </a:prstGeom>
        </p:spPr>
        <p:txBody>
          <a:bodyPr/>
          <a:lstStyle/>
          <a:p>
            <a:pPr/>
            <a:r>
              <a:t>Galaxy Zoo Hubble: Clasificar imágenes de galaxias.</a:t>
            </a:r>
          </a:p>
          <a:p>
            <a:pPr/>
            <a:r>
              <a:t>Moon zoo: Identificar cráteres en la luna.</a:t>
            </a:r>
          </a:p>
          <a:p>
            <a:pPr/>
            <a:r>
              <a:t>Whale FM: Clasificar cantos de ballenas</a:t>
            </a:r>
          </a:p>
        </p:txBody>
      </p:sp>
      <p:pic>
        <p:nvPicPr>
          <p:cNvPr id="176" name="Imagen" descr="Imagen"/>
          <p:cNvPicPr>
            <a:picLocks noChangeAspect="1"/>
          </p:cNvPicPr>
          <p:nvPr/>
        </p:nvPicPr>
        <p:blipFill>
          <a:blip r:embed="rId2">
            <a:extLst/>
          </a:blip>
          <a:stretch>
            <a:fillRect/>
          </a:stretch>
        </p:blipFill>
        <p:spPr>
          <a:xfrm>
            <a:off x="9126129" y="2616200"/>
            <a:ext cx="2540001" cy="4521200"/>
          </a:xfrm>
          <a:prstGeom prst="rect">
            <a:avLst/>
          </a:prstGeom>
          <a:ln w="12700">
            <a:miter lim="400000"/>
          </a:ln>
        </p:spPr>
      </p:pic>
      <p:pic>
        <p:nvPicPr>
          <p:cNvPr id="177" name="Imagen" descr="Imagen"/>
          <p:cNvPicPr>
            <a:picLocks noChangeAspect="1"/>
          </p:cNvPicPr>
          <p:nvPr/>
        </p:nvPicPr>
        <p:blipFill>
          <a:blip r:embed="rId3">
            <a:extLst/>
          </a:blip>
          <a:stretch>
            <a:fillRect/>
          </a:stretch>
        </p:blipFill>
        <p:spPr>
          <a:xfrm>
            <a:off x="1128427" y="5705351"/>
            <a:ext cx="5320654" cy="4006912"/>
          </a:xfrm>
          <a:prstGeom prst="rect">
            <a:avLst/>
          </a:prstGeom>
          <a:ln w="12700">
            <a:miter lim="400000"/>
          </a:ln>
        </p:spPr>
      </p:pic>
      <p:pic>
        <p:nvPicPr>
          <p:cNvPr id="178" name="Imagen" descr="Imagen"/>
          <p:cNvPicPr>
            <a:picLocks noChangeAspect="1"/>
          </p:cNvPicPr>
          <p:nvPr/>
        </p:nvPicPr>
        <p:blipFill>
          <a:blip r:embed="rId4">
            <a:extLst/>
          </a:blip>
          <a:stretch>
            <a:fillRect/>
          </a:stretch>
        </p:blipFill>
        <p:spPr>
          <a:xfrm>
            <a:off x="8182397" y="2308244"/>
            <a:ext cx="4427465" cy="332400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